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76" r:id="rId5"/>
    <p:sldId id="260" r:id="rId6"/>
    <p:sldId id="261" r:id="rId7"/>
    <p:sldId id="277" r:id="rId8"/>
    <p:sldId id="262" r:id="rId9"/>
    <p:sldId id="278" r:id="rId10"/>
    <p:sldId id="263" r:id="rId11"/>
    <p:sldId id="275" r:id="rId12"/>
    <p:sldId id="264" r:id="rId13"/>
    <p:sldId id="265" r:id="rId14"/>
    <p:sldId id="266" r:id="rId15"/>
    <p:sldId id="267" r:id="rId16"/>
    <p:sldId id="273" r:id="rId17"/>
    <p:sldId id="268" r:id="rId18"/>
    <p:sldId id="269" r:id="rId19"/>
    <p:sldId id="270" r:id="rId20"/>
    <p:sldId id="271" r:id="rId21"/>
    <p:sldId id="272" r:id="rId22"/>
    <p:sldId id="279" r:id="rId23"/>
    <p:sldId id="285" r:id="rId24"/>
    <p:sldId id="280" r:id="rId25"/>
    <p:sldId id="286" r:id="rId26"/>
    <p:sldId id="287" r:id="rId27"/>
    <p:sldId id="281" r:id="rId28"/>
    <p:sldId id="288" r:id="rId29"/>
    <p:sldId id="282" r:id="rId30"/>
    <p:sldId id="290" r:id="rId31"/>
    <p:sldId id="289" r:id="rId32"/>
    <p:sldId id="283" r:id="rId33"/>
    <p:sldId id="284" r:id="rId34"/>
    <p:sldId id="296" r:id="rId35"/>
    <p:sldId id="291" r:id="rId36"/>
    <p:sldId id="297" r:id="rId37"/>
    <p:sldId id="292" r:id="rId38"/>
    <p:sldId id="299" r:id="rId39"/>
    <p:sldId id="298" r:id="rId40"/>
    <p:sldId id="300" r:id="rId41"/>
    <p:sldId id="306" r:id="rId42"/>
    <p:sldId id="301" r:id="rId43"/>
    <p:sldId id="302" r:id="rId44"/>
    <p:sldId id="303" r:id="rId45"/>
    <p:sldId id="304" r:id="rId46"/>
    <p:sldId id="305"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7227AC2-EAEE-495F-BC8A-28796CE7B1E0}">
          <p14:sldIdLst>
            <p14:sldId id="256"/>
            <p14:sldId id="257"/>
            <p14:sldId id="259"/>
            <p14:sldId id="276"/>
            <p14:sldId id="260"/>
            <p14:sldId id="261"/>
            <p14:sldId id="277"/>
            <p14:sldId id="262"/>
            <p14:sldId id="278"/>
            <p14:sldId id="263"/>
            <p14:sldId id="275"/>
            <p14:sldId id="264"/>
            <p14:sldId id="265"/>
            <p14:sldId id="266"/>
            <p14:sldId id="267"/>
            <p14:sldId id="273"/>
            <p14:sldId id="268"/>
            <p14:sldId id="269"/>
            <p14:sldId id="270"/>
            <p14:sldId id="271"/>
            <p14:sldId id="272"/>
            <p14:sldId id="279"/>
            <p14:sldId id="285"/>
            <p14:sldId id="280"/>
            <p14:sldId id="286"/>
            <p14:sldId id="287"/>
            <p14:sldId id="281"/>
            <p14:sldId id="288"/>
            <p14:sldId id="282"/>
            <p14:sldId id="290"/>
            <p14:sldId id="289"/>
            <p14:sldId id="283"/>
            <p14:sldId id="284"/>
            <p14:sldId id="296"/>
            <p14:sldId id="291"/>
            <p14:sldId id="297"/>
            <p14:sldId id="292"/>
            <p14:sldId id="299"/>
            <p14:sldId id="298"/>
            <p14:sldId id="300"/>
            <p14:sldId id="306"/>
            <p14:sldId id="301"/>
            <p14:sldId id="302"/>
            <p14:sldId id="303"/>
            <p14:sldId id="304"/>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54" y="5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DFF6D5AB-3E44-430B-996A-E591B2E95F83}" type="datetimeFigureOut">
              <a:rPr lang="fr-FR" smtClean="0"/>
              <a:t>26/03/2025</a:t>
            </a:fld>
            <a:endParaRPr lang="fr-FR"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fr-FR"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0235295C-B22C-42E7-A8A7-DB6D0845D2A7}" type="slidenum">
              <a:rPr lang="fr-FR" smtClean="0"/>
              <a:t>‹N°›</a:t>
            </a:fld>
            <a:endParaRPr lang="fr-FR"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32263745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FF6D5AB-3E44-430B-996A-E591B2E95F83}" type="datetimeFigureOut">
              <a:rPr lang="fr-FR" smtClean="0"/>
              <a:t>26/03/2025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235295C-B22C-42E7-A8A7-DB6D0845D2A7}" type="slidenum">
              <a:rPr lang="fr-FR" smtClean="0"/>
              <a:t>‹N°›</a:t>
            </a:fld>
            <a:endParaRPr lang="fr-FR" dirty="0"/>
          </a:p>
        </p:txBody>
      </p:sp>
    </p:spTree>
    <p:extLst>
      <p:ext uri="{BB962C8B-B14F-4D97-AF65-F5344CB8AC3E}">
        <p14:creationId xmlns:p14="http://schemas.microsoft.com/office/powerpoint/2010/main" val="363585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FF6D5AB-3E44-430B-996A-E591B2E95F83}" type="datetimeFigureOut">
              <a:rPr lang="fr-FR" smtClean="0"/>
              <a:t>26/03/2025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235295C-B22C-42E7-A8A7-DB6D0845D2A7}" type="slidenum">
              <a:rPr lang="fr-FR" smtClean="0"/>
              <a:t>‹N°›</a:t>
            </a:fld>
            <a:endParaRPr lang="fr-FR" dirty="0"/>
          </a:p>
        </p:txBody>
      </p:sp>
    </p:spTree>
    <p:extLst>
      <p:ext uri="{BB962C8B-B14F-4D97-AF65-F5344CB8AC3E}">
        <p14:creationId xmlns:p14="http://schemas.microsoft.com/office/powerpoint/2010/main" val="2523680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FF6D5AB-3E44-430B-996A-E591B2E95F83}" type="datetimeFigureOut">
              <a:rPr lang="fr-FR" smtClean="0"/>
              <a:t>26/03/2025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235295C-B22C-42E7-A8A7-DB6D0845D2A7}" type="slidenum">
              <a:rPr lang="fr-FR" smtClean="0"/>
              <a:t>‹N°›</a:t>
            </a:fld>
            <a:endParaRPr lang="fr-FR" dirty="0"/>
          </a:p>
        </p:txBody>
      </p:sp>
    </p:spTree>
    <p:extLst>
      <p:ext uri="{BB962C8B-B14F-4D97-AF65-F5344CB8AC3E}">
        <p14:creationId xmlns:p14="http://schemas.microsoft.com/office/powerpoint/2010/main" val="408471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DFF6D5AB-3E44-430B-996A-E591B2E95F83}" type="datetimeFigureOut">
              <a:rPr lang="fr-FR" smtClean="0"/>
              <a:t>26/03/2025</a:t>
            </a:fld>
            <a:endParaRPr lang="fr-FR"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fr-FR"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0235295C-B22C-42E7-A8A7-DB6D0845D2A7}" type="slidenum">
              <a:rPr lang="fr-FR" smtClean="0"/>
              <a:t>‹N°›</a:t>
            </a:fld>
            <a:endParaRPr lang="fr-FR"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15965613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FF6D5AB-3E44-430B-996A-E591B2E95F83}" type="datetimeFigureOut">
              <a:rPr lang="fr-FR" smtClean="0"/>
              <a:t>26/03/2025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0235295C-B22C-42E7-A8A7-DB6D0845D2A7}" type="slidenum">
              <a:rPr lang="fr-FR" smtClean="0"/>
              <a:t>‹N°›</a:t>
            </a:fld>
            <a:endParaRPr lang="fr-FR" dirty="0"/>
          </a:p>
        </p:txBody>
      </p:sp>
    </p:spTree>
    <p:extLst>
      <p:ext uri="{BB962C8B-B14F-4D97-AF65-F5344CB8AC3E}">
        <p14:creationId xmlns:p14="http://schemas.microsoft.com/office/powerpoint/2010/main" val="1275379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FF6D5AB-3E44-430B-996A-E591B2E95F83}" type="datetimeFigureOut">
              <a:rPr lang="fr-FR" smtClean="0"/>
              <a:t>26/03/2025</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0235295C-B22C-42E7-A8A7-DB6D0845D2A7}" type="slidenum">
              <a:rPr lang="fr-FR" smtClean="0"/>
              <a:t>‹N°›</a:t>
            </a:fld>
            <a:endParaRPr lang="fr-FR" dirty="0"/>
          </a:p>
        </p:txBody>
      </p:sp>
    </p:spTree>
    <p:extLst>
      <p:ext uri="{BB962C8B-B14F-4D97-AF65-F5344CB8AC3E}">
        <p14:creationId xmlns:p14="http://schemas.microsoft.com/office/powerpoint/2010/main" val="2883448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FF6D5AB-3E44-430B-996A-E591B2E95F83}" type="datetimeFigureOut">
              <a:rPr lang="fr-FR" smtClean="0"/>
              <a:t>26/03/2025</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0235295C-B22C-42E7-A8A7-DB6D0845D2A7}" type="slidenum">
              <a:rPr lang="fr-FR" smtClean="0"/>
              <a:t>‹N°›</a:t>
            </a:fld>
            <a:endParaRPr lang="fr-FR" dirty="0"/>
          </a:p>
        </p:txBody>
      </p:sp>
    </p:spTree>
    <p:extLst>
      <p:ext uri="{BB962C8B-B14F-4D97-AF65-F5344CB8AC3E}">
        <p14:creationId xmlns:p14="http://schemas.microsoft.com/office/powerpoint/2010/main" val="2059597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F6D5AB-3E44-430B-996A-E591B2E95F83}" type="datetimeFigureOut">
              <a:rPr lang="fr-FR" smtClean="0"/>
              <a:t>26/03/2025</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0235295C-B22C-42E7-A8A7-DB6D0845D2A7}" type="slidenum">
              <a:rPr lang="fr-FR" smtClean="0"/>
              <a:t>‹N°›</a:t>
            </a:fld>
            <a:endParaRPr lang="fr-FR" dirty="0"/>
          </a:p>
        </p:txBody>
      </p:sp>
    </p:spTree>
    <p:extLst>
      <p:ext uri="{BB962C8B-B14F-4D97-AF65-F5344CB8AC3E}">
        <p14:creationId xmlns:p14="http://schemas.microsoft.com/office/powerpoint/2010/main" val="1543577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FF6D5AB-3E44-430B-996A-E591B2E95F83}" type="datetimeFigureOut">
              <a:rPr lang="fr-FR" smtClean="0"/>
              <a:t>26/03/2025</a:t>
            </a:fld>
            <a:endParaRPr lang="fr-FR"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235295C-B22C-42E7-A8A7-DB6D0845D2A7}" type="slidenum">
              <a:rPr lang="fr-FR" smtClean="0"/>
              <a:t>‹N°›</a:t>
            </a:fld>
            <a:endParaRPr lang="fr-FR"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77300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FF6D5AB-3E44-430B-996A-E591B2E95F83}" type="datetimeFigureOut">
              <a:rPr lang="fr-FR" smtClean="0"/>
              <a:t>26/03/2025</a:t>
            </a:fld>
            <a:endParaRPr lang="fr-FR"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235295C-B22C-42E7-A8A7-DB6D0845D2A7}" type="slidenum">
              <a:rPr lang="fr-FR" smtClean="0"/>
              <a:t>‹N°›</a:t>
            </a:fld>
            <a:endParaRPr lang="fr-FR"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0782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DFF6D5AB-3E44-430B-996A-E591B2E95F83}" type="datetimeFigureOut">
              <a:rPr lang="fr-FR" smtClean="0"/>
              <a:t>26/03/2025</a:t>
            </a:fld>
            <a:endParaRPr lang="fr-FR"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fr-FR"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0235295C-B22C-42E7-A8A7-DB6D0845D2A7}" type="slidenum">
              <a:rPr lang="fr-FR" smtClean="0"/>
              <a:t>‹N°›</a:t>
            </a:fld>
            <a:endParaRPr lang="fr-FR"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02670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image" Target="../media/image28.png"/><Relationship Id="rId4" Type="http://schemas.openxmlformats.org/officeDocument/2006/relationships/image" Target="../media/image39.png"/><Relationship Id="rId9"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55.png"/><Relationship Id="rId4" Type="http://schemas.openxmlformats.org/officeDocument/2006/relationships/image" Target="../media/image58.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94ACF8-CA68-09CB-F2C1-9B0A2DCFCC26}"/>
              </a:ext>
            </a:extLst>
          </p:cNvPr>
          <p:cNvSpPr>
            <a:spLocks noGrp="1"/>
          </p:cNvSpPr>
          <p:nvPr>
            <p:ph type="ctrTitle"/>
          </p:nvPr>
        </p:nvSpPr>
        <p:spPr/>
        <p:txBody>
          <a:bodyPr/>
          <a:lstStyle/>
          <a:p>
            <a:r>
              <a:rPr lang="fr-FR" sz="8000" b="1" dirty="0">
                <a:latin typeface="Aldhabi" panose="01000000000000000000" pitchFamily="2" charset="-78"/>
                <a:cs typeface="Aldhabi" panose="01000000000000000000" pitchFamily="2" charset="-78"/>
              </a:rPr>
              <a:t>LE BOSQUET DE L’ECOLE MATERNELLE</a:t>
            </a:r>
          </a:p>
        </p:txBody>
      </p:sp>
      <p:sp>
        <p:nvSpPr>
          <p:cNvPr id="3" name="Sous-titre 2">
            <a:extLst>
              <a:ext uri="{FF2B5EF4-FFF2-40B4-BE49-F238E27FC236}">
                <a16:creationId xmlns:a16="http://schemas.microsoft.com/office/drawing/2014/main" id="{C1DC42C8-4798-183E-EE57-7A4C5C7C39BB}"/>
              </a:ext>
            </a:extLst>
          </p:cNvPr>
          <p:cNvSpPr>
            <a:spLocks noGrp="1"/>
          </p:cNvSpPr>
          <p:nvPr>
            <p:ph type="subTitle" idx="1"/>
          </p:nvPr>
        </p:nvSpPr>
        <p:spPr>
          <a:xfrm>
            <a:off x="2679906" y="3956279"/>
            <a:ext cx="6831673" cy="559737"/>
          </a:xfrm>
        </p:spPr>
        <p:txBody>
          <a:bodyPr/>
          <a:lstStyle/>
          <a:p>
            <a:r>
              <a:rPr lang="fr-FR" dirty="0"/>
              <a:t>Etude environnementale sur Carignan de Bordeaux</a:t>
            </a:r>
          </a:p>
        </p:txBody>
      </p:sp>
      <p:sp>
        <p:nvSpPr>
          <p:cNvPr id="8" name="Sous-titre 2">
            <a:extLst>
              <a:ext uri="{FF2B5EF4-FFF2-40B4-BE49-F238E27FC236}">
                <a16:creationId xmlns:a16="http://schemas.microsoft.com/office/drawing/2014/main" id="{99CDE4D7-BAFA-EDD1-51B0-0334F2052D69}"/>
              </a:ext>
            </a:extLst>
          </p:cNvPr>
          <p:cNvSpPr txBox="1">
            <a:spLocks/>
          </p:cNvSpPr>
          <p:nvPr/>
        </p:nvSpPr>
        <p:spPr>
          <a:xfrm>
            <a:off x="2688900" y="4403319"/>
            <a:ext cx="6831673" cy="559737"/>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600" dirty="0"/>
              <a:t>CHAD 2023</a:t>
            </a:r>
          </a:p>
        </p:txBody>
      </p:sp>
      <p:pic>
        <p:nvPicPr>
          <p:cNvPr id="9" name="Image 8" descr="Une image contenant plante, arbre, feuille, chêne&#10;&#10;Description générée automatiquement">
            <a:extLst>
              <a:ext uri="{FF2B5EF4-FFF2-40B4-BE49-F238E27FC236}">
                <a16:creationId xmlns:a16="http://schemas.microsoft.com/office/drawing/2014/main" id="{2F7EDAA0-FC73-FDE0-144C-85262599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372430" flipH="1">
            <a:off x="8396761" y="3160079"/>
            <a:ext cx="3067038" cy="3410781"/>
          </a:xfrm>
          <a:prstGeom prst="rect">
            <a:avLst/>
          </a:prstGeom>
        </p:spPr>
      </p:pic>
      <p:pic>
        <p:nvPicPr>
          <p:cNvPr id="10" name="Image 9" descr="Une image contenant plante, arbre, feuille, branche&#10;&#10;Description générée automatiquement">
            <a:extLst>
              <a:ext uri="{FF2B5EF4-FFF2-40B4-BE49-F238E27FC236}">
                <a16:creationId xmlns:a16="http://schemas.microsoft.com/office/drawing/2014/main" id="{40904873-0B6F-D465-F795-40AA3865F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3" y="2074993"/>
            <a:ext cx="1872252" cy="3104253"/>
          </a:xfrm>
          <a:prstGeom prst="rect">
            <a:avLst/>
          </a:prstGeom>
        </p:spPr>
      </p:pic>
      <p:pic>
        <p:nvPicPr>
          <p:cNvPr id="11" name="Image 10" descr="Une image contenant plante, arbre, feuille, branche&#10;&#10;Description générée automatiquement">
            <a:extLst>
              <a:ext uri="{FF2B5EF4-FFF2-40B4-BE49-F238E27FC236}">
                <a16:creationId xmlns:a16="http://schemas.microsoft.com/office/drawing/2014/main" id="{66862D00-82EF-DBCE-EB65-D7EC6639D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4" y="766707"/>
            <a:ext cx="1872252" cy="3104253"/>
          </a:xfrm>
          <a:prstGeom prst="rect">
            <a:avLst/>
          </a:prstGeom>
        </p:spPr>
      </p:pic>
    </p:spTree>
    <p:extLst>
      <p:ext uri="{BB962C8B-B14F-4D97-AF65-F5344CB8AC3E}">
        <p14:creationId xmlns:p14="http://schemas.microsoft.com/office/powerpoint/2010/main" val="2606947175"/>
      </p:ext>
    </p:extLst>
  </p:cSld>
  <p:clrMapOvr>
    <a:masterClrMapping/>
  </p:clrMapOvr>
  <mc:AlternateContent xmlns:mc="http://schemas.openxmlformats.org/markup-compatibility/2006" xmlns:p159="http://schemas.microsoft.com/office/powerpoint/2015/09/main">
    <mc:Choice Requires="p159">
      <p:transition spd="med" advTm="6775">
        <p159:morph option="byObject"/>
      </p:transition>
    </mc:Choice>
    <mc:Fallback xmlns="">
      <p:transition spd="med" advTm="67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43E255-50EA-B33B-0C2D-E8F65AA5229A}"/>
              </a:ext>
            </a:extLst>
          </p:cNvPr>
          <p:cNvSpPr>
            <a:spLocks noGrp="1"/>
          </p:cNvSpPr>
          <p:nvPr>
            <p:ph type="title"/>
          </p:nvPr>
        </p:nvSpPr>
        <p:spPr>
          <a:xfrm>
            <a:off x="2661920" y="127000"/>
            <a:ext cx="7640320" cy="1112520"/>
          </a:xfrm>
        </p:spPr>
        <p:txBody>
          <a:bodyPr>
            <a:normAutofit/>
          </a:bodyPr>
          <a:lstStyle/>
          <a:p>
            <a:pPr algn="ctr"/>
            <a:r>
              <a:rPr lang="fr-FR" sz="6500" b="1" dirty="0">
                <a:latin typeface="Aldhabi" panose="01000000000000000000" pitchFamily="2" charset="-78"/>
                <a:cs typeface="Aldhabi" panose="01000000000000000000" pitchFamily="2" charset="-78"/>
              </a:rPr>
              <a:t>Inventaire pied à pied par essence</a:t>
            </a:r>
          </a:p>
        </p:txBody>
      </p:sp>
      <p:pic>
        <p:nvPicPr>
          <p:cNvPr id="5" name="Image 4">
            <a:extLst>
              <a:ext uri="{FF2B5EF4-FFF2-40B4-BE49-F238E27FC236}">
                <a16:creationId xmlns:a16="http://schemas.microsoft.com/office/drawing/2014/main" id="{1D302A01-C2DC-A857-D9C9-91D1E5E5D314}"/>
              </a:ext>
            </a:extLst>
          </p:cNvPr>
          <p:cNvPicPr>
            <a:picLocks noChangeAspect="1"/>
          </p:cNvPicPr>
          <p:nvPr/>
        </p:nvPicPr>
        <p:blipFill>
          <a:blip r:embed="rId2"/>
          <a:stretch>
            <a:fillRect/>
          </a:stretch>
        </p:blipFill>
        <p:spPr>
          <a:xfrm>
            <a:off x="864633" y="1328195"/>
            <a:ext cx="5464013" cy="5197290"/>
          </a:xfrm>
          <a:prstGeom prst="rect">
            <a:avLst/>
          </a:prstGeom>
        </p:spPr>
      </p:pic>
      <p:pic>
        <p:nvPicPr>
          <p:cNvPr id="7" name="Image 6">
            <a:extLst>
              <a:ext uri="{FF2B5EF4-FFF2-40B4-BE49-F238E27FC236}">
                <a16:creationId xmlns:a16="http://schemas.microsoft.com/office/drawing/2014/main" id="{14835FAF-7A17-2EE2-87C4-246CB7AF8685}"/>
              </a:ext>
            </a:extLst>
          </p:cNvPr>
          <p:cNvPicPr>
            <a:picLocks noChangeAspect="1"/>
          </p:cNvPicPr>
          <p:nvPr/>
        </p:nvPicPr>
        <p:blipFill>
          <a:blip r:embed="rId3"/>
          <a:stretch>
            <a:fillRect/>
          </a:stretch>
        </p:blipFill>
        <p:spPr>
          <a:xfrm>
            <a:off x="6604000" y="3219398"/>
            <a:ext cx="5268825" cy="3306087"/>
          </a:xfrm>
          <a:prstGeom prst="rect">
            <a:avLst/>
          </a:prstGeom>
        </p:spPr>
      </p:pic>
      <p:sp>
        <p:nvSpPr>
          <p:cNvPr id="8" name="Espace réservé du contenu 2">
            <a:extLst>
              <a:ext uri="{FF2B5EF4-FFF2-40B4-BE49-F238E27FC236}">
                <a16:creationId xmlns:a16="http://schemas.microsoft.com/office/drawing/2014/main" id="{27666DBD-8DFD-E692-306D-6613AC341145}"/>
              </a:ext>
            </a:extLst>
          </p:cNvPr>
          <p:cNvSpPr txBox="1">
            <a:spLocks/>
          </p:cNvSpPr>
          <p:nvPr/>
        </p:nvSpPr>
        <p:spPr>
          <a:xfrm>
            <a:off x="6604000" y="1328195"/>
            <a:ext cx="5268825" cy="1891203"/>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just">
              <a:spcBef>
                <a:spcPts val="0"/>
              </a:spcBef>
              <a:spcAft>
                <a:spcPts val="0"/>
              </a:spcAft>
              <a:buFont typeface="Franklin Gothic Book" panose="020B0503020102020204" pitchFamily="34" charset="0"/>
              <a:buNone/>
            </a:pPr>
            <a:endParaRPr lang="fr-FR" sz="2400" dirty="0"/>
          </a:p>
        </p:txBody>
      </p:sp>
      <p:sp>
        <p:nvSpPr>
          <p:cNvPr id="10" name="ZoneTexte 9">
            <a:extLst>
              <a:ext uri="{FF2B5EF4-FFF2-40B4-BE49-F238E27FC236}">
                <a16:creationId xmlns:a16="http://schemas.microsoft.com/office/drawing/2014/main" id="{947B49D8-45DA-E923-4B60-EC72B33F5F8A}"/>
              </a:ext>
            </a:extLst>
          </p:cNvPr>
          <p:cNvSpPr txBox="1"/>
          <p:nvPr/>
        </p:nvSpPr>
        <p:spPr>
          <a:xfrm>
            <a:off x="6506406" y="1583696"/>
            <a:ext cx="5464012" cy="1200329"/>
          </a:xfrm>
          <a:prstGeom prst="rect">
            <a:avLst/>
          </a:prstGeom>
          <a:noFill/>
        </p:spPr>
        <p:txBody>
          <a:bodyPr wrap="square">
            <a:spAutoFit/>
          </a:bodyPr>
          <a:lstStyle/>
          <a:p>
            <a:pPr algn="just"/>
            <a:r>
              <a:rPr lang="fr-FR" sz="2400" dirty="0"/>
              <a:t>Mesure pied à pied des circonférences à 1,30m de hauteur au compas forestier regroupement par classe de 10 à 10 cm.</a:t>
            </a:r>
          </a:p>
        </p:txBody>
      </p:sp>
      <p:pic>
        <p:nvPicPr>
          <p:cNvPr id="11" name="Image 10" descr="Une image contenant plante, arbre, feuille, chêne&#10;&#10;Description générée automatiquement">
            <a:extLst>
              <a:ext uri="{FF2B5EF4-FFF2-40B4-BE49-F238E27FC236}">
                <a16:creationId xmlns:a16="http://schemas.microsoft.com/office/drawing/2014/main" id="{D120201D-F3F2-229B-3592-D3A6C2D09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77132" flipH="1">
            <a:off x="522819" y="-111927"/>
            <a:ext cx="1610322" cy="1790801"/>
          </a:xfrm>
          <a:prstGeom prst="rect">
            <a:avLst/>
          </a:prstGeom>
        </p:spPr>
      </p:pic>
    </p:spTree>
    <p:extLst>
      <p:ext uri="{BB962C8B-B14F-4D97-AF65-F5344CB8AC3E}">
        <p14:creationId xmlns:p14="http://schemas.microsoft.com/office/powerpoint/2010/main" val="2328295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812">
        <p15:prstTrans prst="peelOff"/>
      </p:transition>
    </mc:Choice>
    <mc:Fallback xmlns="">
      <p:transition spd="slow" advTm="408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900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F669016B-49DD-FF97-1011-D809356AAD6D}"/>
              </a:ext>
            </a:extLst>
          </p:cNvPr>
          <p:cNvSpPr txBox="1">
            <a:spLocks/>
          </p:cNvSpPr>
          <p:nvPr/>
        </p:nvSpPr>
        <p:spPr>
          <a:xfrm>
            <a:off x="1757500" y="3101339"/>
            <a:ext cx="8818880" cy="105156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fr-FR" sz="26400" b="1" dirty="0">
                <a:latin typeface="Aldhabi" panose="01000000000000000000" pitchFamily="2" charset="-78"/>
                <a:cs typeface="Aldhabi" panose="01000000000000000000" pitchFamily="2" charset="-78"/>
              </a:rPr>
              <a:t>Etude</a:t>
            </a:r>
          </a:p>
          <a:p>
            <a:r>
              <a:rPr lang="fr-FR" sz="26400" b="1" dirty="0" err="1">
                <a:latin typeface="Aldhabi" panose="01000000000000000000" pitchFamily="2" charset="-78"/>
                <a:cs typeface="Aldhabi" panose="01000000000000000000" pitchFamily="2" charset="-78"/>
              </a:rPr>
              <a:t>dendromètrique</a:t>
            </a:r>
            <a:br>
              <a:rPr lang="fr-FR" dirty="0"/>
            </a:br>
            <a:endParaRPr lang="fr-FR" dirty="0"/>
          </a:p>
        </p:txBody>
      </p:sp>
      <p:pic>
        <p:nvPicPr>
          <p:cNvPr id="7" name="Image 6" descr="Une image contenant plante, arbre, feuille, chêne&#10;&#10;Description générée automatiquement">
            <a:extLst>
              <a:ext uri="{FF2B5EF4-FFF2-40B4-BE49-F238E27FC236}">
                <a16:creationId xmlns:a16="http://schemas.microsoft.com/office/drawing/2014/main" id="{83B5B96D-F64E-539F-C8A0-1A96FC661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534055" flipH="1">
            <a:off x="8182811" y="2648906"/>
            <a:ext cx="3412765" cy="3795256"/>
          </a:xfrm>
          <a:prstGeom prst="rect">
            <a:avLst/>
          </a:prstGeom>
        </p:spPr>
      </p:pic>
      <p:pic>
        <p:nvPicPr>
          <p:cNvPr id="8" name="Image 7" descr="Une image contenant plante, arbre, feuille, branche&#10;&#10;Description générée automatiquement">
            <a:extLst>
              <a:ext uri="{FF2B5EF4-FFF2-40B4-BE49-F238E27FC236}">
                <a16:creationId xmlns:a16="http://schemas.microsoft.com/office/drawing/2014/main" id="{092FFAFB-1336-21B5-C30A-6D3A90256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3" y="2074993"/>
            <a:ext cx="1872252" cy="3104253"/>
          </a:xfrm>
          <a:prstGeom prst="rect">
            <a:avLst/>
          </a:prstGeom>
        </p:spPr>
      </p:pic>
      <p:pic>
        <p:nvPicPr>
          <p:cNvPr id="9" name="Image 8" descr="Une image contenant plante, arbre, feuille, branche&#10;&#10;Description générée automatiquement">
            <a:extLst>
              <a:ext uri="{FF2B5EF4-FFF2-40B4-BE49-F238E27FC236}">
                <a16:creationId xmlns:a16="http://schemas.microsoft.com/office/drawing/2014/main" id="{9977CC42-6798-DE0C-0650-FEFFF5B07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4" y="766707"/>
            <a:ext cx="1872252" cy="3104253"/>
          </a:xfrm>
          <a:prstGeom prst="rect">
            <a:avLst/>
          </a:prstGeom>
        </p:spPr>
      </p:pic>
    </p:spTree>
    <p:extLst>
      <p:ext uri="{BB962C8B-B14F-4D97-AF65-F5344CB8AC3E}">
        <p14:creationId xmlns:p14="http://schemas.microsoft.com/office/powerpoint/2010/main" val="3076438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077">
        <p15:prstTrans prst="drape"/>
      </p:transition>
    </mc:Choice>
    <mc:Fallback xmlns="">
      <p:transition spd="slow" advTm="60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C0B35DF-2117-FBD4-CDE2-4352A6E5663F}"/>
              </a:ext>
            </a:extLst>
          </p:cNvPr>
          <p:cNvSpPr txBox="1"/>
          <p:nvPr/>
        </p:nvSpPr>
        <p:spPr>
          <a:xfrm>
            <a:off x="1291345" y="612844"/>
            <a:ext cx="5527040" cy="5632311"/>
          </a:xfrm>
          <a:prstGeom prst="rect">
            <a:avLst/>
          </a:prstGeom>
          <a:noFill/>
        </p:spPr>
        <p:txBody>
          <a:bodyPr wrap="square">
            <a:spAutoFit/>
          </a:bodyPr>
          <a:lstStyle/>
          <a:p>
            <a:pPr algn="just"/>
            <a:r>
              <a:rPr lang="fr-FR" dirty="0"/>
              <a:t>La dendrométrie désigne l'opération qui (pour l'écologue, le sylviculteur ou l'acheteur de bois) mesure le diamètre des arbres.</a:t>
            </a:r>
          </a:p>
          <a:p>
            <a:pPr algn="just"/>
            <a:endParaRPr lang="fr-FR" dirty="0"/>
          </a:p>
          <a:p>
            <a:pPr algn="just"/>
            <a:r>
              <a:rPr lang="fr-FR" dirty="0"/>
              <a:t>Par extension, ce mot désigne aussi l'opération qui par différents moyens mesure certaines caractéristiques physiques quantifiables des arbres (et/ou de peuplements) :</a:t>
            </a:r>
          </a:p>
          <a:p>
            <a:pPr algn="just"/>
            <a:r>
              <a:rPr lang="fr-FR" dirty="0"/>
              <a:t>Le diamètre (mesuré à hauteur de poitrine) ; la hauteur, volume (cubage) ; l’épaisseur de l’écorce ; la forme ; l’âge ; la nature ; l’état et le volume ou le diamètre du bois-mort.</a:t>
            </a:r>
          </a:p>
          <a:p>
            <a:pPr algn="just"/>
            <a:endParaRPr lang="fr-FR" dirty="0"/>
          </a:p>
          <a:p>
            <a:pPr algn="just"/>
            <a:r>
              <a:rPr lang="fr-FR" dirty="0"/>
              <a:t>On peut alors ainsi produire des valeurs moyennes, minima et maxima pour le diamètre et la taille, la densité du bois, le volume moyen, facteur d’élancement... </a:t>
            </a:r>
          </a:p>
          <a:p>
            <a:pPr algn="just"/>
            <a:r>
              <a:rPr lang="fr-FR" dirty="0"/>
              <a:t>Ces valeurs sont d'intérêt économique, mais peuvent aussi aider à mesurer l'état de conservation du milieu et à mieux planifier la gestion forestière.</a:t>
            </a:r>
          </a:p>
        </p:txBody>
      </p:sp>
      <p:pic>
        <p:nvPicPr>
          <p:cNvPr id="8" name="Image 7" descr="Une image contenant capture d’écran&#10;&#10;Description générée automatiquement">
            <a:extLst>
              <a:ext uri="{FF2B5EF4-FFF2-40B4-BE49-F238E27FC236}">
                <a16:creationId xmlns:a16="http://schemas.microsoft.com/office/drawing/2014/main" id="{D72F1E36-BC3B-6058-D1D6-0F708A39D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3904" y="4225178"/>
            <a:ext cx="5052664" cy="2294751"/>
          </a:xfrm>
          <a:prstGeom prst="rect">
            <a:avLst/>
          </a:prstGeom>
          <a:ln>
            <a:solidFill>
              <a:schemeClr val="tx1"/>
            </a:solidFill>
          </a:ln>
        </p:spPr>
      </p:pic>
      <p:pic>
        <p:nvPicPr>
          <p:cNvPr id="10" name="Image 9" descr="Une image contenant plein air, texte, outil, verrouiller&#10;&#10;Description générée automatiquement">
            <a:extLst>
              <a:ext uri="{FF2B5EF4-FFF2-40B4-BE49-F238E27FC236}">
                <a16:creationId xmlns:a16="http://schemas.microsoft.com/office/drawing/2014/main" id="{9A91F121-4E6B-55B2-4B12-83C58E97E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765" y="338071"/>
            <a:ext cx="2574603" cy="1340205"/>
          </a:xfrm>
          <a:prstGeom prst="rect">
            <a:avLst/>
          </a:prstGeom>
        </p:spPr>
      </p:pic>
      <p:pic>
        <p:nvPicPr>
          <p:cNvPr id="1026" name="Picture 2" descr="Forestiers d'Alsace - Actualités">
            <a:extLst>
              <a:ext uri="{FF2B5EF4-FFF2-40B4-BE49-F238E27FC236}">
                <a16:creationId xmlns:a16="http://schemas.microsoft.com/office/drawing/2014/main" id="{A71CDD3B-AD0B-F8D0-9366-6F706182F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4256" y="2147392"/>
            <a:ext cx="2574603" cy="1719263"/>
          </a:xfrm>
          <a:prstGeom prst="rect">
            <a:avLst/>
          </a:prstGeom>
          <a:noFill/>
          <a:extLst>
            <a:ext uri="{909E8E84-426E-40DD-AFC4-6F175D3DCCD1}">
              <a14:hiddenFill xmlns:a14="http://schemas.microsoft.com/office/drawing/2010/main">
                <a:solidFill>
                  <a:srgbClr val="FFFFFF"/>
                </a:solidFill>
              </a14:hiddenFill>
            </a:ext>
          </a:extLst>
        </p:spPr>
      </p:pic>
      <p:sp>
        <p:nvSpPr>
          <p:cNvPr id="11" name="Sous-titre 2">
            <a:extLst>
              <a:ext uri="{FF2B5EF4-FFF2-40B4-BE49-F238E27FC236}">
                <a16:creationId xmlns:a16="http://schemas.microsoft.com/office/drawing/2014/main" id="{D3D77732-C88F-61C6-0E56-E812D6731699}"/>
              </a:ext>
            </a:extLst>
          </p:cNvPr>
          <p:cNvSpPr txBox="1">
            <a:spLocks/>
          </p:cNvSpPr>
          <p:nvPr/>
        </p:nvSpPr>
        <p:spPr>
          <a:xfrm>
            <a:off x="9726011" y="1713368"/>
            <a:ext cx="1913837" cy="279868"/>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600" dirty="0"/>
              <a:t>Compas forestier</a:t>
            </a:r>
          </a:p>
        </p:txBody>
      </p:sp>
      <p:sp>
        <p:nvSpPr>
          <p:cNvPr id="12" name="Sous-titre 2">
            <a:extLst>
              <a:ext uri="{FF2B5EF4-FFF2-40B4-BE49-F238E27FC236}">
                <a16:creationId xmlns:a16="http://schemas.microsoft.com/office/drawing/2014/main" id="{D494AB79-3752-2343-AE3F-35DEF496814C}"/>
              </a:ext>
            </a:extLst>
          </p:cNvPr>
          <p:cNvSpPr txBox="1">
            <a:spLocks/>
          </p:cNvSpPr>
          <p:nvPr/>
        </p:nvSpPr>
        <p:spPr>
          <a:xfrm>
            <a:off x="7728810" y="3874007"/>
            <a:ext cx="1913837" cy="279868"/>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600" dirty="0"/>
              <a:t>Dendromètre</a:t>
            </a:r>
          </a:p>
        </p:txBody>
      </p:sp>
      <p:sp>
        <p:nvSpPr>
          <p:cNvPr id="13" name="Sous-titre 2">
            <a:extLst>
              <a:ext uri="{FF2B5EF4-FFF2-40B4-BE49-F238E27FC236}">
                <a16:creationId xmlns:a16="http://schemas.microsoft.com/office/drawing/2014/main" id="{37C1B385-5E42-05E9-24BC-BBEE85959915}"/>
              </a:ext>
            </a:extLst>
          </p:cNvPr>
          <p:cNvSpPr txBox="1">
            <a:spLocks/>
          </p:cNvSpPr>
          <p:nvPr/>
        </p:nvSpPr>
        <p:spPr>
          <a:xfrm>
            <a:off x="8522357" y="6578132"/>
            <a:ext cx="1913837" cy="279868"/>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600" dirty="0"/>
              <a:t>Mesure avec un dendromètre</a:t>
            </a:r>
          </a:p>
        </p:txBody>
      </p:sp>
      <p:pic>
        <p:nvPicPr>
          <p:cNvPr id="15" name="Image 14" descr="Une image contenant noir, obscurité&#10;&#10;Description générée automatiquement">
            <a:extLst>
              <a:ext uri="{FF2B5EF4-FFF2-40B4-BE49-F238E27FC236}">
                <a16:creationId xmlns:a16="http://schemas.microsoft.com/office/drawing/2014/main" id="{32E266F5-C08D-5045-000E-3C146F648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422623" y="1731466"/>
            <a:ext cx="6790139" cy="3395070"/>
          </a:xfrm>
          <a:prstGeom prst="rect">
            <a:avLst/>
          </a:prstGeom>
        </p:spPr>
      </p:pic>
    </p:spTree>
    <p:extLst>
      <p:ext uri="{BB962C8B-B14F-4D97-AF65-F5344CB8AC3E}">
        <p14:creationId xmlns:p14="http://schemas.microsoft.com/office/powerpoint/2010/main" val="420556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6157">
        <p15:prstTrans prst="peelOff"/>
      </p:transition>
    </mc:Choice>
    <mc:Fallback xmlns="">
      <p:transition spd="slow" advTm="461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1" presetClass="entr" presetSubtype="0" fill="hold" nodeType="afterEffect">
                                  <p:stCondLst>
                                    <p:cond delay="75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75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750"/>
                            </p:stCondLst>
                            <p:childTnLst>
                              <p:par>
                                <p:cTn id="14" presetID="1" presetClass="entr" presetSubtype="0" fill="hold" nodeType="afterEffect">
                                  <p:stCondLst>
                                    <p:cond delay="750"/>
                                  </p:stCondLst>
                                  <p:childTnLst>
                                    <p:set>
                                      <p:cBhvr>
                                        <p:cTn id="15" dur="1" fill="hold">
                                          <p:stCondLst>
                                            <p:cond delay="0"/>
                                          </p:stCondLst>
                                        </p:cTn>
                                        <p:tgtEl>
                                          <p:spTgt spid="1026"/>
                                        </p:tgtEl>
                                        <p:attrNameLst>
                                          <p:attrName>style.visibility</p:attrName>
                                        </p:attrNameLst>
                                      </p:cBhvr>
                                      <p:to>
                                        <p:strVal val="visible"/>
                                      </p:to>
                                    </p:set>
                                  </p:childTnLst>
                                </p:cTn>
                              </p:par>
                              <p:par>
                                <p:cTn id="16" presetID="1" presetClass="entr" presetSubtype="0" fill="hold" grpId="0" nodeType="withEffect">
                                  <p:stCondLst>
                                    <p:cond delay="75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2500"/>
                            </p:stCondLst>
                            <p:childTnLst>
                              <p:par>
                                <p:cTn id="19" presetID="1" presetClass="entr" presetSubtype="0" fill="hold" nodeType="afterEffect">
                                  <p:stCondLst>
                                    <p:cond delay="75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75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 name="Image 13" descr="Une image contenant plante, arbre, feuille, branche&#10;&#10;Description générée automatiquement">
            <a:extLst>
              <a:ext uri="{FF2B5EF4-FFF2-40B4-BE49-F238E27FC236}">
                <a16:creationId xmlns:a16="http://schemas.microsoft.com/office/drawing/2014/main" id="{F264DD80-7A89-7B25-9D95-8964B9ACB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55553" flipH="1">
            <a:off x="87711" y="1043475"/>
            <a:ext cx="1192013" cy="1976395"/>
          </a:xfrm>
          <a:prstGeom prst="rect">
            <a:avLst/>
          </a:prstGeom>
        </p:spPr>
      </p:pic>
      <p:pic>
        <p:nvPicPr>
          <p:cNvPr id="13" name="Image 12" descr="Une image contenant plante, arbre, feuille, branche&#10;&#10;Description générée automatiquement">
            <a:extLst>
              <a:ext uri="{FF2B5EF4-FFF2-40B4-BE49-F238E27FC236}">
                <a16:creationId xmlns:a16="http://schemas.microsoft.com/office/drawing/2014/main" id="{5B8FB3CF-2D9D-7165-9162-DF8C0D665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12" y="-16966"/>
            <a:ext cx="1192013" cy="1976395"/>
          </a:xfrm>
          <a:prstGeom prst="rect">
            <a:avLst/>
          </a:prstGeom>
        </p:spPr>
      </p:pic>
      <p:sp>
        <p:nvSpPr>
          <p:cNvPr id="4" name="Titre 1">
            <a:extLst>
              <a:ext uri="{FF2B5EF4-FFF2-40B4-BE49-F238E27FC236}">
                <a16:creationId xmlns:a16="http://schemas.microsoft.com/office/drawing/2014/main" id="{A8AA66BE-F98D-4ABA-5EB4-6DE53E314E60}"/>
              </a:ext>
            </a:extLst>
          </p:cNvPr>
          <p:cNvSpPr>
            <a:spLocks noGrp="1"/>
          </p:cNvSpPr>
          <p:nvPr>
            <p:ph type="title"/>
          </p:nvPr>
        </p:nvSpPr>
        <p:spPr>
          <a:xfrm>
            <a:off x="972446" y="16966"/>
            <a:ext cx="2759799" cy="925426"/>
          </a:xfrm>
        </p:spPr>
        <p:txBody>
          <a:bodyPr>
            <a:normAutofit fontScale="90000"/>
          </a:bodyPr>
          <a:lstStyle/>
          <a:p>
            <a:pPr algn="ctr"/>
            <a:r>
              <a:rPr lang="fr-FR" sz="6500"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Le Charme</a:t>
            </a:r>
          </a:p>
        </p:txBody>
      </p:sp>
      <p:sp>
        <p:nvSpPr>
          <p:cNvPr id="6" name="ZoneTexte 5">
            <a:extLst>
              <a:ext uri="{FF2B5EF4-FFF2-40B4-BE49-F238E27FC236}">
                <a16:creationId xmlns:a16="http://schemas.microsoft.com/office/drawing/2014/main" id="{683DA68D-3394-6418-769A-D3E7A7D0F7D5}"/>
              </a:ext>
            </a:extLst>
          </p:cNvPr>
          <p:cNvSpPr txBox="1"/>
          <p:nvPr/>
        </p:nvSpPr>
        <p:spPr>
          <a:xfrm>
            <a:off x="1175656" y="1442756"/>
            <a:ext cx="6136847" cy="1815882"/>
          </a:xfrm>
          <a:prstGeom prst="rect">
            <a:avLst/>
          </a:prstGeom>
          <a:noFill/>
        </p:spPr>
        <p:txBody>
          <a:bodyPr wrap="square">
            <a:spAutoFit/>
          </a:bodyPr>
          <a:lstStyle/>
          <a:p>
            <a:pPr algn="just"/>
            <a:r>
              <a:rPr lang="fr-FR" sz="1400" dirty="0"/>
              <a:t>Circonférence de 30 à 180 cm avec une plus grande fréquence de 70 à 90 cm et une moyenne de 85cm </a:t>
            </a:r>
          </a:p>
          <a:p>
            <a:pPr algn="just"/>
            <a:r>
              <a:rPr lang="fr-FR" sz="1400" dirty="0"/>
              <a:t>Hauteur totale biologique de 18 à 20m </a:t>
            </a:r>
          </a:p>
          <a:p>
            <a:pPr algn="just"/>
            <a:r>
              <a:rPr lang="fr-FR" sz="1400" dirty="0"/>
              <a:t>Hauteur moyenne bois commercial estimée à 8m </a:t>
            </a:r>
          </a:p>
          <a:p>
            <a:pPr algn="just"/>
            <a:r>
              <a:rPr lang="fr-FR" sz="1400" dirty="0"/>
              <a:t>Décroissance métrique de 4% par mètre au-dessous de 20 m </a:t>
            </a:r>
          </a:p>
          <a:p>
            <a:pPr algn="just"/>
            <a:r>
              <a:rPr lang="fr-FR" sz="1400" dirty="0"/>
              <a:t>Volume unitaire commercial de 271 dm3 soit 0,271m3 calculé à parti de la circonférence moyenne </a:t>
            </a:r>
          </a:p>
          <a:p>
            <a:pPr algn="just"/>
            <a:r>
              <a:rPr lang="fr-FR" sz="1400" dirty="0"/>
              <a:t>Soit pour 35 tiges dans le bosquet un volume total de 8m3 </a:t>
            </a:r>
          </a:p>
        </p:txBody>
      </p:sp>
      <p:sp>
        <p:nvSpPr>
          <p:cNvPr id="8" name="ZoneTexte 7">
            <a:extLst>
              <a:ext uri="{FF2B5EF4-FFF2-40B4-BE49-F238E27FC236}">
                <a16:creationId xmlns:a16="http://schemas.microsoft.com/office/drawing/2014/main" id="{13DA175D-E1B0-6932-3BAB-EAD1827EA9D4}"/>
              </a:ext>
            </a:extLst>
          </p:cNvPr>
          <p:cNvSpPr txBox="1"/>
          <p:nvPr/>
        </p:nvSpPr>
        <p:spPr>
          <a:xfrm>
            <a:off x="1432865" y="757726"/>
            <a:ext cx="1838960" cy="369332"/>
          </a:xfrm>
          <a:prstGeom prst="rect">
            <a:avLst/>
          </a:prstGeom>
          <a:noFill/>
        </p:spPr>
        <p:txBody>
          <a:bodyPr wrap="square">
            <a:spAutoFit/>
          </a:bodyPr>
          <a:lstStyle/>
          <a:p>
            <a:r>
              <a:rPr kumimoji="0" lang="fr-FR"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Carpinus </a:t>
            </a:r>
            <a:r>
              <a:rPr kumimoji="0" lang="fr-FR"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betulus</a:t>
            </a:r>
            <a:r>
              <a:rPr kumimoji="0" lang="fr-FR"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endParaRPr lang="fr-FR" dirty="0"/>
          </a:p>
        </p:txBody>
      </p:sp>
      <p:sp>
        <p:nvSpPr>
          <p:cNvPr id="10" name="ZoneTexte 9">
            <a:extLst>
              <a:ext uri="{FF2B5EF4-FFF2-40B4-BE49-F238E27FC236}">
                <a16:creationId xmlns:a16="http://schemas.microsoft.com/office/drawing/2014/main" id="{38F95C6B-31CE-D35B-B347-8A259EB1F1CE}"/>
              </a:ext>
            </a:extLst>
          </p:cNvPr>
          <p:cNvSpPr txBox="1"/>
          <p:nvPr/>
        </p:nvSpPr>
        <p:spPr>
          <a:xfrm>
            <a:off x="7576457" y="311730"/>
            <a:ext cx="4428931" cy="2431435"/>
          </a:xfrm>
          <a:custGeom>
            <a:avLst/>
            <a:gdLst>
              <a:gd name="connsiteX0" fmla="*/ 0 w 4428931"/>
              <a:gd name="connsiteY0" fmla="*/ 0 h 2431435"/>
              <a:gd name="connsiteX1" fmla="*/ 499836 w 4428931"/>
              <a:gd name="connsiteY1" fmla="*/ 0 h 2431435"/>
              <a:gd name="connsiteX2" fmla="*/ 1221120 w 4428931"/>
              <a:gd name="connsiteY2" fmla="*/ 0 h 2431435"/>
              <a:gd name="connsiteX3" fmla="*/ 1765245 w 4428931"/>
              <a:gd name="connsiteY3" fmla="*/ 0 h 2431435"/>
              <a:gd name="connsiteX4" fmla="*/ 2353660 w 4428931"/>
              <a:gd name="connsiteY4" fmla="*/ 0 h 2431435"/>
              <a:gd name="connsiteX5" fmla="*/ 3074944 w 4428931"/>
              <a:gd name="connsiteY5" fmla="*/ 0 h 2431435"/>
              <a:gd name="connsiteX6" fmla="*/ 3796227 w 4428931"/>
              <a:gd name="connsiteY6" fmla="*/ 0 h 2431435"/>
              <a:gd name="connsiteX7" fmla="*/ 4428931 w 4428931"/>
              <a:gd name="connsiteY7" fmla="*/ 0 h 2431435"/>
              <a:gd name="connsiteX8" fmla="*/ 4428931 w 4428931"/>
              <a:gd name="connsiteY8" fmla="*/ 607859 h 2431435"/>
              <a:gd name="connsiteX9" fmla="*/ 4428931 w 4428931"/>
              <a:gd name="connsiteY9" fmla="*/ 1215718 h 2431435"/>
              <a:gd name="connsiteX10" fmla="*/ 4428931 w 4428931"/>
              <a:gd name="connsiteY10" fmla="*/ 1823576 h 2431435"/>
              <a:gd name="connsiteX11" fmla="*/ 4428931 w 4428931"/>
              <a:gd name="connsiteY11" fmla="*/ 2431435 h 2431435"/>
              <a:gd name="connsiteX12" fmla="*/ 3884805 w 4428931"/>
              <a:gd name="connsiteY12" fmla="*/ 2431435 h 2431435"/>
              <a:gd name="connsiteX13" fmla="*/ 3163522 w 4428931"/>
              <a:gd name="connsiteY13" fmla="*/ 2431435 h 2431435"/>
              <a:gd name="connsiteX14" fmla="*/ 2663686 w 4428931"/>
              <a:gd name="connsiteY14" fmla="*/ 2431435 h 2431435"/>
              <a:gd name="connsiteX15" fmla="*/ 2030981 w 4428931"/>
              <a:gd name="connsiteY15" fmla="*/ 2431435 h 2431435"/>
              <a:gd name="connsiteX16" fmla="*/ 1486855 w 4428931"/>
              <a:gd name="connsiteY16" fmla="*/ 2431435 h 2431435"/>
              <a:gd name="connsiteX17" fmla="*/ 765572 w 4428931"/>
              <a:gd name="connsiteY17" fmla="*/ 2431435 h 2431435"/>
              <a:gd name="connsiteX18" fmla="*/ 0 w 4428931"/>
              <a:gd name="connsiteY18" fmla="*/ 2431435 h 2431435"/>
              <a:gd name="connsiteX19" fmla="*/ 0 w 4428931"/>
              <a:gd name="connsiteY19" fmla="*/ 1774948 h 2431435"/>
              <a:gd name="connsiteX20" fmla="*/ 0 w 4428931"/>
              <a:gd name="connsiteY20" fmla="*/ 1167089 h 2431435"/>
              <a:gd name="connsiteX21" fmla="*/ 0 w 4428931"/>
              <a:gd name="connsiteY21" fmla="*/ 632173 h 2431435"/>
              <a:gd name="connsiteX22" fmla="*/ 0 w 4428931"/>
              <a:gd name="connsiteY22" fmla="*/ 0 h 243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8931" h="2431435" fill="none" extrusionOk="0">
                <a:moveTo>
                  <a:pt x="0" y="0"/>
                </a:moveTo>
                <a:cubicBezTo>
                  <a:pt x="133172" y="13798"/>
                  <a:pt x="291376" y="-7599"/>
                  <a:pt x="499836" y="0"/>
                </a:cubicBezTo>
                <a:cubicBezTo>
                  <a:pt x="708296" y="7599"/>
                  <a:pt x="1044192" y="-12436"/>
                  <a:pt x="1221120" y="0"/>
                </a:cubicBezTo>
                <a:cubicBezTo>
                  <a:pt x="1398048" y="12436"/>
                  <a:pt x="1528830" y="-65"/>
                  <a:pt x="1765245" y="0"/>
                </a:cubicBezTo>
                <a:cubicBezTo>
                  <a:pt x="2001660" y="65"/>
                  <a:pt x="2074636" y="6323"/>
                  <a:pt x="2353660" y="0"/>
                </a:cubicBezTo>
                <a:cubicBezTo>
                  <a:pt x="2632684" y="-6323"/>
                  <a:pt x="2895447" y="7249"/>
                  <a:pt x="3074944" y="0"/>
                </a:cubicBezTo>
                <a:cubicBezTo>
                  <a:pt x="3254441" y="-7249"/>
                  <a:pt x="3473591" y="10740"/>
                  <a:pt x="3796227" y="0"/>
                </a:cubicBezTo>
                <a:cubicBezTo>
                  <a:pt x="4118863" y="-10740"/>
                  <a:pt x="4293372" y="-18203"/>
                  <a:pt x="4428931" y="0"/>
                </a:cubicBezTo>
                <a:cubicBezTo>
                  <a:pt x="4432792" y="254480"/>
                  <a:pt x="4420233" y="345479"/>
                  <a:pt x="4428931" y="607859"/>
                </a:cubicBezTo>
                <a:cubicBezTo>
                  <a:pt x="4437629" y="870239"/>
                  <a:pt x="4416476" y="930975"/>
                  <a:pt x="4428931" y="1215718"/>
                </a:cubicBezTo>
                <a:cubicBezTo>
                  <a:pt x="4441386" y="1500461"/>
                  <a:pt x="4437789" y="1581879"/>
                  <a:pt x="4428931" y="1823576"/>
                </a:cubicBezTo>
                <a:cubicBezTo>
                  <a:pt x="4420073" y="2065273"/>
                  <a:pt x="4404169" y="2272180"/>
                  <a:pt x="4428931" y="2431435"/>
                </a:cubicBezTo>
                <a:cubicBezTo>
                  <a:pt x="4184838" y="2455641"/>
                  <a:pt x="4036736" y="2432817"/>
                  <a:pt x="3884805" y="2431435"/>
                </a:cubicBezTo>
                <a:cubicBezTo>
                  <a:pt x="3732874" y="2430053"/>
                  <a:pt x="3374890" y="2463468"/>
                  <a:pt x="3163522" y="2431435"/>
                </a:cubicBezTo>
                <a:cubicBezTo>
                  <a:pt x="2952154" y="2399402"/>
                  <a:pt x="2850570" y="2410793"/>
                  <a:pt x="2663686" y="2431435"/>
                </a:cubicBezTo>
                <a:cubicBezTo>
                  <a:pt x="2476802" y="2452077"/>
                  <a:pt x="2163471" y="2453098"/>
                  <a:pt x="2030981" y="2431435"/>
                </a:cubicBezTo>
                <a:cubicBezTo>
                  <a:pt x="1898492" y="2409772"/>
                  <a:pt x="1735653" y="2434250"/>
                  <a:pt x="1486855" y="2431435"/>
                </a:cubicBezTo>
                <a:cubicBezTo>
                  <a:pt x="1238057" y="2428620"/>
                  <a:pt x="1081803" y="2432326"/>
                  <a:pt x="765572" y="2431435"/>
                </a:cubicBezTo>
                <a:cubicBezTo>
                  <a:pt x="449341" y="2430544"/>
                  <a:pt x="319756" y="2413142"/>
                  <a:pt x="0" y="2431435"/>
                </a:cubicBezTo>
                <a:cubicBezTo>
                  <a:pt x="-25747" y="2177249"/>
                  <a:pt x="-3938" y="2052562"/>
                  <a:pt x="0" y="1774948"/>
                </a:cubicBezTo>
                <a:cubicBezTo>
                  <a:pt x="3938" y="1497334"/>
                  <a:pt x="-25267" y="1368055"/>
                  <a:pt x="0" y="1167089"/>
                </a:cubicBezTo>
                <a:cubicBezTo>
                  <a:pt x="25267" y="966123"/>
                  <a:pt x="22045" y="798816"/>
                  <a:pt x="0" y="632173"/>
                </a:cubicBezTo>
                <a:cubicBezTo>
                  <a:pt x="-22045" y="465530"/>
                  <a:pt x="15668" y="285204"/>
                  <a:pt x="0" y="0"/>
                </a:cubicBezTo>
                <a:close/>
              </a:path>
              <a:path w="4428931" h="2431435" stroke="0" extrusionOk="0">
                <a:moveTo>
                  <a:pt x="0" y="0"/>
                </a:moveTo>
                <a:cubicBezTo>
                  <a:pt x="168892" y="28671"/>
                  <a:pt x="415071" y="-13906"/>
                  <a:pt x="632704" y="0"/>
                </a:cubicBezTo>
                <a:cubicBezTo>
                  <a:pt x="850337" y="13906"/>
                  <a:pt x="1007492" y="11317"/>
                  <a:pt x="1176830" y="0"/>
                </a:cubicBezTo>
                <a:cubicBezTo>
                  <a:pt x="1346168" y="-11317"/>
                  <a:pt x="1537783" y="9479"/>
                  <a:pt x="1809535" y="0"/>
                </a:cubicBezTo>
                <a:cubicBezTo>
                  <a:pt x="2081288" y="-9479"/>
                  <a:pt x="2256207" y="28998"/>
                  <a:pt x="2397950" y="0"/>
                </a:cubicBezTo>
                <a:cubicBezTo>
                  <a:pt x="2539693" y="-28998"/>
                  <a:pt x="2762643" y="19382"/>
                  <a:pt x="2986365" y="0"/>
                </a:cubicBezTo>
                <a:cubicBezTo>
                  <a:pt x="3210087" y="-19382"/>
                  <a:pt x="3423117" y="-4812"/>
                  <a:pt x="3663359" y="0"/>
                </a:cubicBezTo>
                <a:cubicBezTo>
                  <a:pt x="3903601" y="4812"/>
                  <a:pt x="4068471" y="19150"/>
                  <a:pt x="4428931" y="0"/>
                </a:cubicBezTo>
                <a:cubicBezTo>
                  <a:pt x="4429923" y="264706"/>
                  <a:pt x="4455536" y="464011"/>
                  <a:pt x="4428931" y="656487"/>
                </a:cubicBezTo>
                <a:cubicBezTo>
                  <a:pt x="4402326" y="848963"/>
                  <a:pt x="4456204" y="1057124"/>
                  <a:pt x="4428931" y="1312975"/>
                </a:cubicBezTo>
                <a:cubicBezTo>
                  <a:pt x="4401658" y="1568826"/>
                  <a:pt x="4464377" y="1949512"/>
                  <a:pt x="4428931" y="2431435"/>
                </a:cubicBezTo>
                <a:cubicBezTo>
                  <a:pt x="4180458" y="2437816"/>
                  <a:pt x="3961013" y="2420093"/>
                  <a:pt x="3840516" y="2431435"/>
                </a:cubicBezTo>
                <a:cubicBezTo>
                  <a:pt x="3720020" y="2442777"/>
                  <a:pt x="3465701" y="2447349"/>
                  <a:pt x="3163522" y="2431435"/>
                </a:cubicBezTo>
                <a:cubicBezTo>
                  <a:pt x="2861343" y="2415521"/>
                  <a:pt x="2775845" y="2418405"/>
                  <a:pt x="2486528" y="2431435"/>
                </a:cubicBezTo>
                <a:cubicBezTo>
                  <a:pt x="2197211" y="2444465"/>
                  <a:pt x="2205870" y="2433595"/>
                  <a:pt x="1986692" y="2431435"/>
                </a:cubicBezTo>
                <a:cubicBezTo>
                  <a:pt x="1767514" y="2429275"/>
                  <a:pt x="1609194" y="2463961"/>
                  <a:pt x="1309698" y="2431435"/>
                </a:cubicBezTo>
                <a:cubicBezTo>
                  <a:pt x="1010202" y="2398909"/>
                  <a:pt x="948963" y="2412759"/>
                  <a:pt x="676994" y="2431435"/>
                </a:cubicBezTo>
                <a:cubicBezTo>
                  <a:pt x="405025" y="2450111"/>
                  <a:pt x="164884" y="2426993"/>
                  <a:pt x="0" y="2431435"/>
                </a:cubicBezTo>
                <a:cubicBezTo>
                  <a:pt x="12620" y="2198867"/>
                  <a:pt x="39" y="2019175"/>
                  <a:pt x="0" y="1799262"/>
                </a:cubicBezTo>
                <a:cubicBezTo>
                  <a:pt x="-39" y="1579349"/>
                  <a:pt x="8733" y="1305542"/>
                  <a:pt x="0" y="1142774"/>
                </a:cubicBezTo>
                <a:cubicBezTo>
                  <a:pt x="-8733" y="980006"/>
                  <a:pt x="31856" y="351188"/>
                  <a:pt x="0" y="0"/>
                </a:cubicBezTo>
                <a:close/>
              </a:path>
            </a:pathLst>
          </a:custGeom>
          <a:solidFill>
            <a:schemeClr val="bg2">
              <a:lumMod val="25000"/>
            </a:schemeClr>
          </a:solidFill>
          <a:ln>
            <a:solidFill>
              <a:schemeClr val="bg2">
                <a:lumMod val="50000"/>
              </a:schemeClr>
            </a:solidFill>
            <a:extLst>
              <a:ext uri="{C807C97D-BFC1-408E-A445-0C87EB9F89A2}">
                <ask:lineSketchStyleProps xmlns:ask="http://schemas.microsoft.com/office/drawing/2018/sketchyshapes" sd="1800175618">
                  <a:prstGeom prst="rect">
                    <a:avLst/>
                  </a:prstGeom>
                  <ask:type>
                    <ask:lineSketchFreehand/>
                  </ask:type>
                </ask:lineSketchStyleProps>
              </a:ext>
            </a:extLst>
          </a:ln>
        </p:spPr>
        <p:txBody>
          <a:bodyPr wrap="square">
            <a:spAutoFit/>
          </a:bodyPr>
          <a:lstStyle/>
          <a:p>
            <a:pPr algn="ctr"/>
            <a:r>
              <a:rPr lang="fr-FR" sz="3200" b="1" dirty="0">
                <a:solidFill>
                  <a:schemeClr val="bg1"/>
                </a:solidFill>
                <a:latin typeface="Aldhabi" panose="01000000000000000000" pitchFamily="2" charset="-78"/>
                <a:cs typeface="Aldhabi" panose="01000000000000000000" pitchFamily="2" charset="-78"/>
              </a:rPr>
              <a:t>Histoire et symbolique</a:t>
            </a:r>
          </a:p>
          <a:p>
            <a:pPr algn="ctr"/>
            <a:endParaRPr lang="fr-FR" sz="800" b="1" dirty="0">
              <a:solidFill>
                <a:schemeClr val="bg1"/>
              </a:solidFill>
              <a:latin typeface="Aldhabi" panose="01000000000000000000" pitchFamily="2" charset="-78"/>
              <a:cs typeface="Aldhabi" panose="01000000000000000000" pitchFamily="2" charset="-78"/>
            </a:endParaRPr>
          </a:p>
          <a:p>
            <a:pPr algn="just"/>
            <a:r>
              <a:rPr lang="fr-FR" sz="1400" dirty="0">
                <a:solidFill>
                  <a:schemeClr val="bg1"/>
                </a:solidFill>
              </a:rPr>
              <a:t>Le charme est le symbole de la Loyauté Son bois est le plus dur d’Europe et il s’adapte partout. Les Celtes s’en servaient pour protéger leurs fermes car ses haies sont impénétrables. Comme il résiste à toutes les intempéries, il est devenu un symbole de fidélité et de droiture.</a:t>
            </a:r>
          </a:p>
          <a:p>
            <a:pPr algn="just"/>
            <a:r>
              <a:rPr lang="fr-FR" sz="1400" dirty="0">
                <a:solidFill>
                  <a:schemeClr val="bg1"/>
                </a:solidFill>
              </a:rPr>
              <a:t>Symbole de vitalité et de rusticité : l’adage « se porter comme un charme » illustre bien sa vitalité.</a:t>
            </a:r>
          </a:p>
        </p:txBody>
      </p:sp>
      <p:sp>
        <p:nvSpPr>
          <p:cNvPr id="11" name="ZoneTexte 10">
            <a:extLst>
              <a:ext uri="{FF2B5EF4-FFF2-40B4-BE49-F238E27FC236}">
                <a16:creationId xmlns:a16="http://schemas.microsoft.com/office/drawing/2014/main" id="{1A2F0ACC-5728-B81D-9FE9-7E9B5DF0061B}"/>
              </a:ext>
            </a:extLst>
          </p:cNvPr>
          <p:cNvSpPr txBox="1"/>
          <p:nvPr/>
        </p:nvSpPr>
        <p:spPr>
          <a:xfrm>
            <a:off x="1144813" y="3837836"/>
            <a:ext cx="6867330" cy="2708434"/>
          </a:xfrm>
          <a:custGeom>
            <a:avLst/>
            <a:gdLst>
              <a:gd name="connsiteX0" fmla="*/ 0 w 6867330"/>
              <a:gd name="connsiteY0" fmla="*/ 0 h 2708434"/>
              <a:gd name="connsiteX1" fmla="*/ 755406 w 6867330"/>
              <a:gd name="connsiteY1" fmla="*/ 0 h 2708434"/>
              <a:gd name="connsiteX2" fmla="*/ 1510813 w 6867330"/>
              <a:gd name="connsiteY2" fmla="*/ 0 h 2708434"/>
              <a:gd name="connsiteX3" fmla="*/ 2334892 w 6867330"/>
              <a:gd name="connsiteY3" fmla="*/ 0 h 2708434"/>
              <a:gd name="connsiteX4" fmla="*/ 2952952 w 6867330"/>
              <a:gd name="connsiteY4" fmla="*/ 0 h 2708434"/>
              <a:gd name="connsiteX5" fmla="*/ 3571012 w 6867330"/>
              <a:gd name="connsiteY5" fmla="*/ 0 h 2708434"/>
              <a:gd name="connsiteX6" fmla="*/ 4326418 w 6867330"/>
              <a:gd name="connsiteY6" fmla="*/ 0 h 2708434"/>
              <a:gd name="connsiteX7" fmla="*/ 5081824 w 6867330"/>
              <a:gd name="connsiteY7" fmla="*/ 0 h 2708434"/>
              <a:gd name="connsiteX8" fmla="*/ 5631211 w 6867330"/>
              <a:gd name="connsiteY8" fmla="*/ 0 h 2708434"/>
              <a:gd name="connsiteX9" fmla="*/ 6867330 w 6867330"/>
              <a:gd name="connsiteY9" fmla="*/ 0 h 2708434"/>
              <a:gd name="connsiteX10" fmla="*/ 6867330 w 6867330"/>
              <a:gd name="connsiteY10" fmla="*/ 622940 h 2708434"/>
              <a:gd name="connsiteX11" fmla="*/ 6867330 w 6867330"/>
              <a:gd name="connsiteY11" fmla="*/ 1218795 h 2708434"/>
              <a:gd name="connsiteX12" fmla="*/ 6867330 w 6867330"/>
              <a:gd name="connsiteY12" fmla="*/ 1950072 h 2708434"/>
              <a:gd name="connsiteX13" fmla="*/ 6867330 w 6867330"/>
              <a:gd name="connsiteY13" fmla="*/ 2708434 h 2708434"/>
              <a:gd name="connsiteX14" fmla="*/ 6249270 w 6867330"/>
              <a:gd name="connsiteY14" fmla="*/ 2708434 h 2708434"/>
              <a:gd name="connsiteX15" fmla="*/ 5493864 w 6867330"/>
              <a:gd name="connsiteY15" fmla="*/ 2708434 h 2708434"/>
              <a:gd name="connsiteX16" fmla="*/ 4944478 w 6867330"/>
              <a:gd name="connsiteY16" fmla="*/ 2708434 h 2708434"/>
              <a:gd name="connsiteX17" fmla="*/ 4189071 w 6867330"/>
              <a:gd name="connsiteY17" fmla="*/ 2708434 h 2708434"/>
              <a:gd name="connsiteX18" fmla="*/ 3433665 w 6867330"/>
              <a:gd name="connsiteY18" fmla="*/ 2708434 h 2708434"/>
              <a:gd name="connsiteX19" fmla="*/ 2815605 w 6867330"/>
              <a:gd name="connsiteY19" fmla="*/ 2708434 h 2708434"/>
              <a:gd name="connsiteX20" fmla="*/ 1991526 w 6867330"/>
              <a:gd name="connsiteY20" fmla="*/ 2708434 h 2708434"/>
              <a:gd name="connsiteX21" fmla="*/ 1304793 w 6867330"/>
              <a:gd name="connsiteY21" fmla="*/ 2708434 h 2708434"/>
              <a:gd name="connsiteX22" fmla="*/ 0 w 6867330"/>
              <a:gd name="connsiteY22" fmla="*/ 2708434 h 2708434"/>
              <a:gd name="connsiteX23" fmla="*/ 0 w 6867330"/>
              <a:gd name="connsiteY23" fmla="*/ 2112579 h 2708434"/>
              <a:gd name="connsiteX24" fmla="*/ 0 w 6867330"/>
              <a:gd name="connsiteY24" fmla="*/ 1381301 h 2708434"/>
              <a:gd name="connsiteX25" fmla="*/ 0 w 6867330"/>
              <a:gd name="connsiteY25" fmla="*/ 650024 h 2708434"/>
              <a:gd name="connsiteX26" fmla="*/ 0 w 6867330"/>
              <a:gd name="connsiteY26" fmla="*/ 0 h 270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67330" h="2708434" fill="none" extrusionOk="0">
                <a:moveTo>
                  <a:pt x="0" y="0"/>
                </a:moveTo>
                <a:cubicBezTo>
                  <a:pt x="316495" y="-34948"/>
                  <a:pt x="389746" y="-2607"/>
                  <a:pt x="755406" y="0"/>
                </a:cubicBezTo>
                <a:cubicBezTo>
                  <a:pt x="1121066" y="2607"/>
                  <a:pt x="1323800" y="33624"/>
                  <a:pt x="1510813" y="0"/>
                </a:cubicBezTo>
                <a:cubicBezTo>
                  <a:pt x="1697826" y="-33624"/>
                  <a:pt x="2069640" y="35618"/>
                  <a:pt x="2334892" y="0"/>
                </a:cubicBezTo>
                <a:cubicBezTo>
                  <a:pt x="2600144" y="-35618"/>
                  <a:pt x="2763837" y="-27136"/>
                  <a:pt x="2952952" y="0"/>
                </a:cubicBezTo>
                <a:cubicBezTo>
                  <a:pt x="3142067" y="27136"/>
                  <a:pt x="3440949" y="-16058"/>
                  <a:pt x="3571012" y="0"/>
                </a:cubicBezTo>
                <a:cubicBezTo>
                  <a:pt x="3701075" y="16058"/>
                  <a:pt x="4003066" y="-13043"/>
                  <a:pt x="4326418" y="0"/>
                </a:cubicBezTo>
                <a:cubicBezTo>
                  <a:pt x="4649770" y="13043"/>
                  <a:pt x="4855863" y="-8925"/>
                  <a:pt x="5081824" y="0"/>
                </a:cubicBezTo>
                <a:cubicBezTo>
                  <a:pt x="5307785" y="8925"/>
                  <a:pt x="5445003" y="21724"/>
                  <a:pt x="5631211" y="0"/>
                </a:cubicBezTo>
                <a:cubicBezTo>
                  <a:pt x="5817419" y="-21724"/>
                  <a:pt x="6334421" y="-19357"/>
                  <a:pt x="6867330" y="0"/>
                </a:cubicBezTo>
                <a:cubicBezTo>
                  <a:pt x="6888361" y="212324"/>
                  <a:pt x="6889000" y="426956"/>
                  <a:pt x="6867330" y="622940"/>
                </a:cubicBezTo>
                <a:cubicBezTo>
                  <a:pt x="6845660" y="818924"/>
                  <a:pt x="6856049" y="1064616"/>
                  <a:pt x="6867330" y="1218795"/>
                </a:cubicBezTo>
                <a:cubicBezTo>
                  <a:pt x="6878611" y="1372974"/>
                  <a:pt x="6845640" y="1637101"/>
                  <a:pt x="6867330" y="1950072"/>
                </a:cubicBezTo>
                <a:cubicBezTo>
                  <a:pt x="6889020" y="2263043"/>
                  <a:pt x="6865423" y="2459574"/>
                  <a:pt x="6867330" y="2708434"/>
                </a:cubicBezTo>
                <a:cubicBezTo>
                  <a:pt x="6641403" y="2702871"/>
                  <a:pt x="6505996" y="2700475"/>
                  <a:pt x="6249270" y="2708434"/>
                </a:cubicBezTo>
                <a:cubicBezTo>
                  <a:pt x="5992544" y="2716393"/>
                  <a:pt x="5819238" y="2672257"/>
                  <a:pt x="5493864" y="2708434"/>
                </a:cubicBezTo>
                <a:cubicBezTo>
                  <a:pt x="5168490" y="2744611"/>
                  <a:pt x="5064871" y="2731826"/>
                  <a:pt x="4944478" y="2708434"/>
                </a:cubicBezTo>
                <a:cubicBezTo>
                  <a:pt x="4824085" y="2685042"/>
                  <a:pt x="4485518" y="2728560"/>
                  <a:pt x="4189071" y="2708434"/>
                </a:cubicBezTo>
                <a:cubicBezTo>
                  <a:pt x="3892624" y="2688308"/>
                  <a:pt x="3735215" y="2740267"/>
                  <a:pt x="3433665" y="2708434"/>
                </a:cubicBezTo>
                <a:cubicBezTo>
                  <a:pt x="3132115" y="2676601"/>
                  <a:pt x="3098896" y="2683771"/>
                  <a:pt x="2815605" y="2708434"/>
                </a:cubicBezTo>
                <a:cubicBezTo>
                  <a:pt x="2532314" y="2733097"/>
                  <a:pt x="2168065" y="2717985"/>
                  <a:pt x="1991526" y="2708434"/>
                </a:cubicBezTo>
                <a:cubicBezTo>
                  <a:pt x="1814987" y="2698883"/>
                  <a:pt x="1613809" y="2726615"/>
                  <a:pt x="1304793" y="2708434"/>
                </a:cubicBezTo>
                <a:cubicBezTo>
                  <a:pt x="995777" y="2690253"/>
                  <a:pt x="477652" y="2697471"/>
                  <a:pt x="0" y="2708434"/>
                </a:cubicBezTo>
                <a:cubicBezTo>
                  <a:pt x="2668" y="2451714"/>
                  <a:pt x="-21503" y="2363948"/>
                  <a:pt x="0" y="2112579"/>
                </a:cubicBezTo>
                <a:cubicBezTo>
                  <a:pt x="21503" y="1861211"/>
                  <a:pt x="-5570" y="1658632"/>
                  <a:pt x="0" y="1381301"/>
                </a:cubicBezTo>
                <a:cubicBezTo>
                  <a:pt x="5570" y="1103970"/>
                  <a:pt x="-17763" y="913349"/>
                  <a:pt x="0" y="650024"/>
                </a:cubicBezTo>
                <a:cubicBezTo>
                  <a:pt x="17763" y="386699"/>
                  <a:pt x="-904" y="235362"/>
                  <a:pt x="0" y="0"/>
                </a:cubicBezTo>
                <a:close/>
              </a:path>
              <a:path w="6867330" h="2708434" stroke="0" extrusionOk="0">
                <a:moveTo>
                  <a:pt x="0" y="0"/>
                </a:moveTo>
                <a:cubicBezTo>
                  <a:pt x="202216" y="-26543"/>
                  <a:pt x="388339" y="23761"/>
                  <a:pt x="686733" y="0"/>
                </a:cubicBezTo>
                <a:cubicBezTo>
                  <a:pt x="985127" y="-23761"/>
                  <a:pt x="1043875" y="-8620"/>
                  <a:pt x="1236119" y="0"/>
                </a:cubicBezTo>
                <a:cubicBezTo>
                  <a:pt x="1428363" y="8620"/>
                  <a:pt x="1705851" y="5425"/>
                  <a:pt x="1922852" y="0"/>
                </a:cubicBezTo>
                <a:cubicBezTo>
                  <a:pt x="2139853" y="-5425"/>
                  <a:pt x="2330905" y="-20594"/>
                  <a:pt x="2540912" y="0"/>
                </a:cubicBezTo>
                <a:cubicBezTo>
                  <a:pt x="2750919" y="20594"/>
                  <a:pt x="2996926" y="28100"/>
                  <a:pt x="3158972" y="0"/>
                </a:cubicBezTo>
                <a:cubicBezTo>
                  <a:pt x="3321018" y="-28100"/>
                  <a:pt x="3667219" y="19194"/>
                  <a:pt x="3914378" y="0"/>
                </a:cubicBezTo>
                <a:cubicBezTo>
                  <a:pt x="4161537" y="-19194"/>
                  <a:pt x="4432927" y="-34034"/>
                  <a:pt x="4669784" y="0"/>
                </a:cubicBezTo>
                <a:cubicBezTo>
                  <a:pt x="4906641" y="34034"/>
                  <a:pt x="5247412" y="8350"/>
                  <a:pt x="5493864" y="0"/>
                </a:cubicBezTo>
                <a:cubicBezTo>
                  <a:pt x="5740316" y="-8350"/>
                  <a:pt x="5873906" y="10009"/>
                  <a:pt x="5974577" y="0"/>
                </a:cubicBezTo>
                <a:cubicBezTo>
                  <a:pt x="6075248" y="-10009"/>
                  <a:pt x="6543382" y="29346"/>
                  <a:pt x="6867330" y="0"/>
                </a:cubicBezTo>
                <a:cubicBezTo>
                  <a:pt x="6889185" y="266296"/>
                  <a:pt x="6861894" y="459511"/>
                  <a:pt x="6867330" y="622940"/>
                </a:cubicBezTo>
                <a:cubicBezTo>
                  <a:pt x="6872766" y="786369"/>
                  <a:pt x="6841010" y="1160659"/>
                  <a:pt x="6867330" y="1300048"/>
                </a:cubicBezTo>
                <a:cubicBezTo>
                  <a:pt x="6893650" y="1439437"/>
                  <a:pt x="6876832" y="1799213"/>
                  <a:pt x="6867330" y="2004241"/>
                </a:cubicBezTo>
                <a:cubicBezTo>
                  <a:pt x="6857828" y="2209269"/>
                  <a:pt x="6891912" y="2365068"/>
                  <a:pt x="6867330" y="2708434"/>
                </a:cubicBezTo>
                <a:cubicBezTo>
                  <a:pt x="6649733" y="2727276"/>
                  <a:pt x="6461534" y="2707837"/>
                  <a:pt x="6317944" y="2708434"/>
                </a:cubicBezTo>
                <a:cubicBezTo>
                  <a:pt x="6174354" y="2709031"/>
                  <a:pt x="5821789" y="2694920"/>
                  <a:pt x="5631211" y="2708434"/>
                </a:cubicBezTo>
                <a:cubicBezTo>
                  <a:pt x="5440633" y="2721948"/>
                  <a:pt x="5050864" y="2669891"/>
                  <a:pt x="4807131" y="2708434"/>
                </a:cubicBezTo>
                <a:cubicBezTo>
                  <a:pt x="4563398" y="2746977"/>
                  <a:pt x="4264775" y="2729749"/>
                  <a:pt x="4051725" y="2708434"/>
                </a:cubicBezTo>
                <a:cubicBezTo>
                  <a:pt x="3838675" y="2687119"/>
                  <a:pt x="3642193" y="2710999"/>
                  <a:pt x="3502338" y="2708434"/>
                </a:cubicBezTo>
                <a:cubicBezTo>
                  <a:pt x="3362483" y="2705869"/>
                  <a:pt x="2965091" y="2697243"/>
                  <a:pt x="2678259" y="2708434"/>
                </a:cubicBezTo>
                <a:cubicBezTo>
                  <a:pt x="2391427" y="2719625"/>
                  <a:pt x="2092295" y="2722996"/>
                  <a:pt x="1854179" y="2708434"/>
                </a:cubicBezTo>
                <a:cubicBezTo>
                  <a:pt x="1616063" y="2693872"/>
                  <a:pt x="1243752" y="2746862"/>
                  <a:pt x="1030100" y="2708434"/>
                </a:cubicBezTo>
                <a:cubicBezTo>
                  <a:pt x="816448" y="2670006"/>
                  <a:pt x="408073" y="2747288"/>
                  <a:pt x="0" y="2708434"/>
                </a:cubicBezTo>
                <a:cubicBezTo>
                  <a:pt x="3814" y="2490446"/>
                  <a:pt x="-10893" y="2394684"/>
                  <a:pt x="0" y="2085494"/>
                </a:cubicBezTo>
                <a:cubicBezTo>
                  <a:pt x="10893" y="1776304"/>
                  <a:pt x="-14861" y="1613524"/>
                  <a:pt x="0" y="1435470"/>
                </a:cubicBezTo>
                <a:cubicBezTo>
                  <a:pt x="14861" y="1257416"/>
                  <a:pt x="18850" y="974457"/>
                  <a:pt x="0" y="758362"/>
                </a:cubicBezTo>
                <a:cubicBezTo>
                  <a:pt x="-18850" y="542267"/>
                  <a:pt x="1606" y="219344"/>
                  <a:pt x="0" y="0"/>
                </a:cubicBezTo>
                <a:close/>
              </a:path>
            </a:pathLst>
          </a:custGeom>
          <a:solidFill>
            <a:schemeClr val="bg2">
              <a:lumMod val="25000"/>
            </a:schemeClr>
          </a:solidFill>
          <a:ln>
            <a:solidFill>
              <a:schemeClr val="bg2">
                <a:lumMod val="50000"/>
              </a:schemeClr>
            </a:solidFill>
            <a:extLst>
              <a:ext uri="{C807C97D-BFC1-408E-A445-0C87EB9F89A2}">
                <ask:lineSketchStyleProps xmlns:ask="http://schemas.microsoft.com/office/drawing/2018/sketchyshapes" sd="1800175618">
                  <a:prstGeom prst="rect">
                    <a:avLst/>
                  </a:prstGeom>
                  <ask:type>
                    <ask:lineSketchFreehand/>
                  </ask:type>
                </ask:lineSketchStyleProps>
              </a:ext>
            </a:extLst>
          </a:ln>
        </p:spPr>
        <p:txBody>
          <a:bodyPr wrap="square">
            <a:spAutoFit/>
          </a:bodyPr>
          <a:lstStyle/>
          <a:p>
            <a:pPr algn="ctr"/>
            <a:r>
              <a:rPr lang="fr-FR" sz="3200" b="1" dirty="0">
                <a:solidFill>
                  <a:schemeClr val="bg1"/>
                </a:solidFill>
                <a:latin typeface="Aldhabi" panose="01000000000000000000" pitchFamily="2" charset="-78"/>
                <a:cs typeface="Aldhabi" panose="01000000000000000000" pitchFamily="2" charset="-78"/>
              </a:rPr>
              <a:t>Botanique</a:t>
            </a:r>
          </a:p>
          <a:p>
            <a:pPr algn="ctr"/>
            <a:endParaRPr lang="fr-FR" sz="800" b="1" dirty="0">
              <a:solidFill>
                <a:schemeClr val="bg1"/>
              </a:solidFill>
              <a:latin typeface="Aldhabi" panose="01000000000000000000" pitchFamily="2" charset="-78"/>
              <a:cs typeface="Aldhabi" panose="01000000000000000000" pitchFamily="2" charset="-78"/>
            </a:endParaRPr>
          </a:p>
          <a:p>
            <a:r>
              <a:rPr lang="fr-FR" sz="1400" dirty="0">
                <a:solidFill>
                  <a:schemeClr val="bg1"/>
                </a:solidFill>
              </a:rPr>
              <a:t>De la famille des bétulacées, le charme est une espèce monoïque. </a:t>
            </a:r>
          </a:p>
          <a:p>
            <a:r>
              <a:rPr lang="fr-FR" sz="1400" dirty="0">
                <a:solidFill>
                  <a:schemeClr val="bg1"/>
                </a:solidFill>
              </a:rPr>
              <a:t>Son écorce est fine et lisse qui s’apparente à un muscle  (statues en marbre de de Léonard de Vinci )</a:t>
            </a:r>
          </a:p>
          <a:p>
            <a:r>
              <a:rPr lang="fr-FR" sz="1400" dirty="0">
                <a:solidFill>
                  <a:schemeClr val="bg1"/>
                </a:solidFill>
              </a:rPr>
              <a:t>Il a une forte marcescence et ses feuilles se confondent facilement avec celles du hêtre : « Le Charme d’Adam est d’être à poils » </a:t>
            </a:r>
          </a:p>
          <a:p>
            <a:r>
              <a:rPr lang="fr-FR" sz="1400" dirty="0">
                <a:solidFill>
                  <a:schemeClr val="bg1"/>
                </a:solidFill>
              </a:rPr>
              <a:t>Ces fruits sont appelés : akènes. </a:t>
            </a:r>
          </a:p>
          <a:p>
            <a:r>
              <a:rPr lang="fr-FR" sz="1400" dirty="0">
                <a:solidFill>
                  <a:schemeClr val="bg1"/>
                </a:solidFill>
              </a:rPr>
              <a:t>Son bois dur est difficile à travailler mais fabrication d’outil est réalisable, </a:t>
            </a:r>
          </a:p>
          <a:p>
            <a:r>
              <a:rPr lang="fr-FR" sz="1400" dirty="0">
                <a:solidFill>
                  <a:schemeClr val="bg1"/>
                </a:solidFill>
              </a:rPr>
              <a:t>Bois de feu : bon pouvoir calorifique aussi bon que le chêne (+12 pour cent)</a:t>
            </a:r>
          </a:p>
          <a:p>
            <a:pPr algn="just"/>
            <a:endParaRPr lang="fr-FR" dirty="0">
              <a:solidFill>
                <a:schemeClr val="bg1"/>
              </a:solidFill>
            </a:endParaRPr>
          </a:p>
        </p:txBody>
      </p:sp>
      <p:pic>
        <p:nvPicPr>
          <p:cNvPr id="16" name="Image 15" descr="Une image contenant plante, texte, arbre, orme&#10;&#10;Description générée automatiquement">
            <a:extLst>
              <a:ext uri="{FF2B5EF4-FFF2-40B4-BE49-F238E27FC236}">
                <a16:creationId xmlns:a16="http://schemas.microsoft.com/office/drawing/2014/main" id="{62EAE906-3DC3-7720-1416-833357225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107" y="2938852"/>
            <a:ext cx="2898773" cy="3694301"/>
          </a:xfrm>
          <a:prstGeom prst="rect">
            <a:avLst/>
          </a:prstGeom>
        </p:spPr>
      </p:pic>
    </p:spTree>
    <p:extLst>
      <p:ext uri="{BB962C8B-B14F-4D97-AF65-F5344CB8AC3E}">
        <p14:creationId xmlns:p14="http://schemas.microsoft.com/office/powerpoint/2010/main" val="3757043240"/>
      </p:ext>
    </p:extLst>
  </p:cSld>
  <p:clrMapOvr>
    <a:masterClrMapping/>
  </p:clrMapOvr>
  <p:transition spd="med" advTm="8776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par>
                          <p:cTn id="37" fill="hold">
                            <p:stCondLst>
                              <p:cond delay="2250"/>
                            </p:stCondLst>
                            <p:childTnLst>
                              <p:par>
                                <p:cTn id="38" presetID="22" presetClass="entr" presetSubtype="8" fill="hold" grpId="0" nodeType="afterEffect">
                                  <p:stCondLst>
                                    <p:cond delay="50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par>
                          <p:cTn id="41" fill="hold">
                            <p:stCondLst>
                              <p:cond delay="3250"/>
                            </p:stCondLst>
                            <p:childTnLst>
                              <p:par>
                                <p:cTn id="42" presetID="10" presetClass="entr" presetSubtype="0" fill="hold" grpId="0" nodeType="afterEffect">
                                  <p:stCondLst>
                                    <p:cond delay="75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par>
                          <p:cTn id="45" fill="hold">
                            <p:stCondLst>
                              <p:cond delay="4500"/>
                            </p:stCondLst>
                            <p:childTnLst>
                              <p:par>
                                <p:cTn id="46" presetID="10" presetClass="entr" presetSubtype="0" fill="hold" grpId="0" nodeType="afterEffect">
                                  <p:stCondLst>
                                    <p:cond delay="75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5750"/>
                            </p:stCondLst>
                            <p:childTnLst>
                              <p:par>
                                <p:cTn id="50" presetID="53" presetClass="entr" presetSubtype="16" fill="hold" nodeType="afterEffect">
                                  <p:stCondLst>
                                    <p:cond delay="75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19DF8EB-151C-FC04-AFF0-F587B73693F8}"/>
              </a:ext>
            </a:extLst>
          </p:cNvPr>
          <p:cNvSpPr>
            <a:spLocks noGrp="1"/>
          </p:cNvSpPr>
          <p:nvPr>
            <p:ph type="title"/>
          </p:nvPr>
        </p:nvSpPr>
        <p:spPr>
          <a:xfrm>
            <a:off x="2012809" y="-97229"/>
            <a:ext cx="2134647" cy="740760"/>
          </a:xfrm>
        </p:spPr>
        <p:txBody>
          <a:bodyPr>
            <a:normAutofit fontScale="90000"/>
          </a:bodyPr>
          <a:lstStyle/>
          <a:p>
            <a:pPr algn="ctr"/>
            <a:r>
              <a:rPr lang="fr-FR" sz="6500"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Le Chêne</a:t>
            </a:r>
          </a:p>
        </p:txBody>
      </p:sp>
      <p:sp>
        <p:nvSpPr>
          <p:cNvPr id="5" name="ZoneTexte 4">
            <a:extLst>
              <a:ext uri="{FF2B5EF4-FFF2-40B4-BE49-F238E27FC236}">
                <a16:creationId xmlns:a16="http://schemas.microsoft.com/office/drawing/2014/main" id="{60351109-CE14-1359-970A-246104F82750}"/>
              </a:ext>
            </a:extLst>
          </p:cNvPr>
          <p:cNvSpPr txBox="1"/>
          <p:nvPr/>
        </p:nvSpPr>
        <p:spPr>
          <a:xfrm>
            <a:off x="2093749" y="567843"/>
            <a:ext cx="1838960" cy="369332"/>
          </a:xfrm>
          <a:prstGeom prst="rect">
            <a:avLst/>
          </a:prstGeom>
          <a:noFill/>
        </p:spPr>
        <p:txBody>
          <a:bodyPr wrap="square">
            <a:spAutoFit/>
          </a:bodyPr>
          <a:lstStyle/>
          <a:p>
            <a:pPr algn="ctr"/>
            <a:r>
              <a:rPr lang="fr-FR" dirty="0"/>
              <a:t>Quercus </a:t>
            </a:r>
            <a:r>
              <a:rPr lang="fr-FR" dirty="0" err="1"/>
              <a:t>robur</a:t>
            </a:r>
            <a:endParaRPr lang="fr-FR" dirty="0"/>
          </a:p>
        </p:txBody>
      </p:sp>
      <p:sp>
        <p:nvSpPr>
          <p:cNvPr id="7" name="ZoneTexte 6">
            <a:extLst>
              <a:ext uri="{FF2B5EF4-FFF2-40B4-BE49-F238E27FC236}">
                <a16:creationId xmlns:a16="http://schemas.microsoft.com/office/drawing/2014/main" id="{84ED9891-6D53-2C6F-F768-A7CEC8142F88}"/>
              </a:ext>
            </a:extLst>
          </p:cNvPr>
          <p:cNvSpPr txBox="1"/>
          <p:nvPr/>
        </p:nvSpPr>
        <p:spPr>
          <a:xfrm>
            <a:off x="1405288" y="1030213"/>
            <a:ext cx="6137481" cy="2585323"/>
          </a:xfrm>
          <a:prstGeom prst="rect">
            <a:avLst/>
          </a:prstGeom>
          <a:noFill/>
        </p:spPr>
        <p:txBody>
          <a:bodyPr wrap="square">
            <a:spAutoFit/>
          </a:bodyPr>
          <a:lstStyle/>
          <a:p>
            <a:r>
              <a:rPr lang="fr-FR" dirty="0"/>
              <a:t>Circonférence de 30 à 190 cm avec une plus grande fréquence de 100 à 140 cm et une moyenne de 110 cm </a:t>
            </a:r>
          </a:p>
          <a:p>
            <a:r>
              <a:rPr lang="fr-FR" dirty="0"/>
              <a:t>Hauteur totale biologique de 20 à 23m</a:t>
            </a:r>
          </a:p>
          <a:p>
            <a:r>
              <a:rPr lang="fr-FR" dirty="0"/>
              <a:t>Hauteur moyenne bois commercial estimée à 10m </a:t>
            </a:r>
          </a:p>
          <a:p>
            <a:r>
              <a:rPr lang="fr-FR" dirty="0"/>
              <a:t>Décroissance métrique de de 4% par mètre au-dessous de 20 m</a:t>
            </a:r>
          </a:p>
          <a:p>
            <a:r>
              <a:rPr lang="fr-FR" dirty="0"/>
              <a:t>Volume unitaire commercial de 501 dm3 soit 0,501m3 calculé à partir de la circonférence moyenne </a:t>
            </a:r>
          </a:p>
          <a:p>
            <a:r>
              <a:rPr lang="fr-FR" dirty="0"/>
              <a:t>Soit pour 34 tiges dans le bosquet un volume total de 17m3</a:t>
            </a:r>
          </a:p>
        </p:txBody>
      </p:sp>
      <p:sp>
        <p:nvSpPr>
          <p:cNvPr id="8" name="ZoneTexte 7">
            <a:extLst>
              <a:ext uri="{FF2B5EF4-FFF2-40B4-BE49-F238E27FC236}">
                <a16:creationId xmlns:a16="http://schemas.microsoft.com/office/drawing/2014/main" id="{365FC39E-BC6A-3FCA-0A3D-34FE9BAD781C}"/>
              </a:ext>
            </a:extLst>
          </p:cNvPr>
          <p:cNvSpPr txBox="1"/>
          <p:nvPr/>
        </p:nvSpPr>
        <p:spPr>
          <a:xfrm>
            <a:off x="7452681" y="350708"/>
            <a:ext cx="4428931" cy="2215991"/>
          </a:xfrm>
          <a:custGeom>
            <a:avLst/>
            <a:gdLst>
              <a:gd name="connsiteX0" fmla="*/ 0 w 4428931"/>
              <a:gd name="connsiteY0" fmla="*/ 0 h 2215991"/>
              <a:gd name="connsiteX1" fmla="*/ 499836 w 4428931"/>
              <a:gd name="connsiteY1" fmla="*/ 0 h 2215991"/>
              <a:gd name="connsiteX2" fmla="*/ 1221120 w 4428931"/>
              <a:gd name="connsiteY2" fmla="*/ 0 h 2215991"/>
              <a:gd name="connsiteX3" fmla="*/ 1765245 w 4428931"/>
              <a:gd name="connsiteY3" fmla="*/ 0 h 2215991"/>
              <a:gd name="connsiteX4" fmla="*/ 2353660 w 4428931"/>
              <a:gd name="connsiteY4" fmla="*/ 0 h 2215991"/>
              <a:gd name="connsiteX5" fmla="*/ 3074944 w 4428931"/>
              <a:gd name="connsiteY5" fmla="*/ 0 h 2215991"/>
              <a:gd name="connsiteX6" fmla="*/ 3796227 w 4428931"/>
              <a:gd name="connsiteY6" fmla="*/ 0 h 2215991"/>
              <a:gd name="connsiteX7" fmla="*/ 4428931 w 4428931"/>
              <a:gd name="connsiteY7" fmla="*/ 0 h 2215991"/>
              <a:gd name="connsiteX8" fmla="*/ 4428931 w 4428931"/>
              <a:gd name="connsiteY8" fmla="*/ 553998 h 2215991"/>
              <a:gd name="connsiteX9" fmla="*/ 4428931 w 4428931"/>
              <a:gd name="connsiteY9" fmla="*/ 1107996 h 2215991"/>
              <a:gd name="connsiteX10" fmla="*/ 4428931 w 4428931"/>
              <a:gd name="connsiteY10" fmla="*/ 1661993 h 2215991"/>
              <a:gd name="connsiteX11" fmla="*/ 4428931 w 4428931"/>
              <a:gd name="connsiteY11" fmla="*/ 2215991 h 2215991"/>
              <a:gd name="connsiteX12" fmla="*/ 3884805 w 4428931"/>
              <a:gd name="connsiteY12" fmla="*/ 2215991 h 2215991"/>
              <a:gd name="connsiteX13" fmla="*/ 3163522 w 4428931"/>
              <a:gd name="connsiteY13" fmla="*/ 2215991 h 2215991"/>
              <a:gd name="connsiteX14" fmla="*/ 2663686 w 4428931"/>
              <a:gd name="connsiteY14" fmla="*/ 2215991 h 2215991"/>
              <a:gd name="connsiteX15" fmla="*/ 2030981 w 4428931"/>
              <a:gd name="connsiteY15" fmla="*/ 2215991 h 2215991"/>
              <a:gd name="connsiteX16" fmla="*/ 1486855 w 4428931"/>
              <a:gd name="connsiteY16" fmla="*/ 2215991 h 2215991"/>
              <a:gd name="connsiteX17" fmla="*/ 765572 w 4428931"/>
              <a:gd name="connsiteY17" fmla="*/ 2215991 h 2215991"/>
              <a:gd name="connsiteX18" fmla="*/ 0 w 4428931"/>
              <a:gd name="connsiteY18" fmla="*/ 2215991 h 2215991"/>
              <a:gd name="connsiteX19" fmla="*/ 0 w 4428931"/>
              <a:gd name="connsiteY19" fmla="*/ 1617673 h 2215991"/>
              <a:gd name="connsiteX20" fmla="*/ 0 w 4428931"/>
              <a:gd name="connsiteY20" fmla="*/ 1063676 h 2215991"/>
              <a:gd name="connsiteX21" fmla="*/ 0 w 4428931"/>
              <a:gd name="connsiteY21" fmla="*/ 576158 h 2215991"/>
              <a:gd name="connsiteX22" fmla="*/ 0 w 4428931"/>
              <a:gd name="connsiteY22"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8931" h="2215991" fill="none" extrusionOk="0">
                <a:moveTo>
                  <a:pt x="0" y="0"/>
                </a:moveTo>
                <a:cubicBezTo>
                  <a:pt x="133172" y="13798"/>
                  <a:pt x="291376" y="-7599"/>
                  <a:pt x="499836" y="0"/>
                </a:cubicBezTo>
                <a:cubicBezTo>
                  <a:pt x="708296" y="7599"/>
                  <a:pt x="1044192" y="-12436"/>
                  <a:pt x="1221120" y="0"/>
                </a:cubicBezTo>
                <a:cubicBezTo>
                  <a:pt x="1398048" y="12436"/>
                  <a:pt x="1528830" y="-65"/>
                  <a:pt x="1765245" y="0"/>
                </a:cubicBezTo>
                <a:cubicBezTo>
                  <a:pt x="2001660" y="65"/>
                  <a:pt x="2074636" y="6323"/>
                  <a:pt x="2353660" y="0"/>
                </a:cubicBezTo>
                <a:cubicBezTo>
                  <a:pt x="2632684" y="-6323"/>
                  <a:pt x="2895447" y="7249"/>
                  <a:pt x="3074944" y="0"/>
                </a:cubicBezTo>
                <a:cubicBezTo>
                  <a:pt x="3254441" y="-7249"/>
                  <a:pt x="3473591" y="10740"/>
                  <a:pt x="3796227" y="0"/>
                </a:cubicBezTo>
                <a:cubicBezTo>
                  <a:pt x="4118863" y="-10740"/>
                  <a:pt x="4293372" y="-18203"/>
                  <a:pt x="4428931" y="0"/>
                </a:cubicBezTo>
                <a:cubicBezTo>
                  <a:pt x="4403739" y="141007"/>
                  <a:pt x="4446467" y="396555"/>
                  <a:pt x="4428931" y="553998"/>
                </a:cubicBezTo>
                <a:cubicBezTo>
                  <a:pt x="4411395" y="711441"/>
                  <a:pt x="4452693" y="968619"/>
                  <a:pt x="4428931" y="1107996"/>
                </a:cubicBezTo>
                <a:cubicBezTo>
                  <a:pt x="4405169" y="1247373"/>
                  <a:pt x="4414775" y="1456067"/>
                  <a:pt x="4428931" y="1661993"/>
                </a:cubicBezTo>
                <a:cubicBezTo>
                  <a:pt x="4443087" y="1867919"/>
                  <a:pt x="4433564" y="1997134"/>
                  <a:pt x="4428931" y="2215991"/>
                </a:cubicBezTo>
                <a:cubicBezTo>
                  <a:pt x="4184838" y="2240197"/>
                  <a:pt x="4036736" y="2217373"/>
                  <a:pt x="3884805" y="2215991"/>
                </a:cubicBezTo>
                <a:cubicBezTo>
                  <a:pt x="3732874" y="2214609"/>
                  <a:pt x="3374890" y="2248024"/>
                  <a:pt x="3163522" y="2215991"/>
                </a:cubicBezTo>
                <a:cubicBezTo>
                  <a:pt x="2952154" y="2183958"/>
                  <a:pt x="2850570" y="2195349"/>
                  <a:pt x="2663686" y="2215991"/>
                </a:cubicBezTo>
                <a:cubicBezTo>
                  <a:pt x="2476802" y="2236633"/>
                  <a:pt x="2163471" y="2237654"/>
                  <a:pt x="2030981" y="2215991"/>
                </a:cubicBezTo>
                <a:cubicBezTo>
                  <a:pt x="1898492" y="2194328"/>
                  <a:pt x="1735653" y="2218806"/>
                  <a:pt x="1486855" y="2215991"/>
                </a:cubicBezTo>
                <a:cubicBezTo>
                  <a:pt x="1238057" y="2213176"/>
                  <a:pt x="1081803" y="2216882"/>
                  <a:pt x="765572" y="2215991"/>
                </a:cubicBezTo>
                <a:cubicBezTo>
                  <a:pt x="449341" y="2215100"/>
                  <a:pt x="319756" y="2197698"/>
                  <a:pt x="0" y="2215991"/>
                </a:cubicBezTo>
                <a:cubicBezTo>
                  <a:pt x="-3440" y="1954324"/>
                  <a:pt x="2793" y="1787348"/>
                  <a:pt x="0" y="1617673"/>
                </a:cubicBezTo>
                <a:cubicBezTo>
                  <a:pt x="-2793" y="1447998"/>
                  <a:pt x="3155" y="1221390"/>
                  <a:pt x="0" y="1063676"/>
                </a:cubicBezTo>
                <a:cubicBezTo>
                  <a:pt x="-3155" y="905962"/>
                  <a:pt x="9204" y="775349"/>
                  <a:pt x="0" y="576158"/>
                </a:cubicBezTo>
                <a:cubicBezTo>
                  <a:pt x="-9204" y="376967"/>
                  <a:pt x="-397" y="228661"/>
                  <a:pt x="0" y="0"/>
                </a:cubicBezTo>
                <a:close/>
              </a:path>
              <a:path w="4428931" h="2215991" stroke="0" extrusionOk="0">
                <a:moveTo>
                  <a:pt x="0" y="0"/>
                </a:moveTo>
                <a:cubicBezTo>
                  <a:pt x="168892" y="28671"/>
                  <a:pt x="415071" y="-13906"/>
                  <a:pt x="632704" y="0"/>
                </a:cubicBezTo>
                <a:cubicBezTo>
                  <a:pt x="850337" y="13906"/>
                  <a:pt x="1007492" y="11317"/>
                  <a:pt x="1176830" y="0"/>
                </a:cubicBezTo>
                <a:cubicBezTo>
                  <a:pt x="1346168" y="-11317"/>
                  <a:pt x="1537783" y="9479"/>
                  <a:pt x="1809535" y="0"/>
                </a:cubicBezTo>
                <a:cubicBezTo>
                  <a:pt x="2081288" y="-9479"/>
                  <a:pt x="2256207" y="28998"/>
                  <a:pt x="2397950" y="0"/>
                </a:cubicBezTo>
                <a:cubicBezTo>
                  <a:pt x="2539693" y="-28998"/>
                  <a:pt x="2762643" y="19382"/>
                  <a:pt x="2986365" y="0"/>
                </a:cubicBezTo>
                <a:cubicBezTo>
                  <a:pt x="3210087" y="-19382"/>
                  <a:pt x="3423117" y="-4812"/>
                  <a:pt x="3663359" y="0"/>
                </a:cubicBezTo>
                <a:cubicBezTo>
                  <a:pt x="3903601" y="4812"/>
                  <a:pt x="4068471" y="19150"/>
                  <a:pt x="4428931" y="0"/>
                </a:cubicBezTo>
                <a:cubicBezTo>
                  <a:pt x="4434925" y="190295"/>
                  <a:pt x="4444533" y="476342"/>
                  <a:pt x="4428931" y="598318"/>
                </a:cubicBezTo>
                <a:cubicBezTo>
                  <a:pt x="4413329" y="720294"/>
                  <a:pt x="4456406" y="898160"/>
                  <a:pt x="4428931" y="1196635"/>
                </a:cubicBezTo>
                <a:cubicBezTo>
                  <a:pt x="4401456" y="1495110"/>
                  <a:pt x="4411388" y="1773820"/>
                  <a:pt x="4428931" y="2215991"/>
                </a:cubicBezTo>
                <a:cubicBezTo>
                  <a:pt x="4180458" y="2222372"/>
                  <a:pt x="3961013" y="2204649"/>
                  <a:pt x="3840516" y="2215991"/>
                </a:cubicBezTo>
                <a:cubicBezTo>
                  <a:pt x="3720020" y="2227333"/>
                  <a:pt x="3465701" y="2231905"/>
                  <a:pt x="3163522" y="2215991"/>
                </a:cubicBezTo>
                <a:cubicBezTo>
                  <a:pt x="2861343" y="2200077"/>
                  <a:pt x="2775845" y="2202961"/>
                  <a:pt x="2486528" y="2215991"/>
                </a:cubicBezTo>
                <a:cubicBezTo>
                  <a:pt x="2197211" y="2229021"/>
                  <a:pt x="2205870" y="2218151"/>
                  <a:pt x="1986692" y="2215991"/>
                </a:cubicBezTo>
                <a:cubicBezTo>
                  <a:pt x="1767514" y="2213831"/>
                  <a:pt x="1609194" y="2248517"/>
                  <a:pt x="1309698" y="2215991"/>
                </a:cubicBezTo>
                <a:cubicBezTo>
                  <a:pt x="1010202" y="2183465"/>
                  <a:pt x="948963" y="2197315"/>
                  <a:pt x="676994" y="2215991"/>
                </a:cubicBezTo>
                <a:cubicBezTo>
                  <a:pt x="405025" y="2234667"/>
                  <a:pt x="164884" y="2211549"/>
                  <a:pt x="0" y="2215991"/>
                </a:cubicBezTo>
                <a:cubicBezTo>
                  <a:pt x="-2992" y="1986706"/>
                  <a:pt x="-26350" y="1894171"/>
                  <a:pt x="0" y="1639833"/>
                </a:cubicBezTo>
                <a:cubicBezTo>
                  <a:pt x="26350" y="1385495"/>
                  <a:pt x="16107" y="1246398"/>
                  <a:pt x="0" y="1041516"/>
                </a:cubicBezTo>
                <a:cubicBezTo>
                  <a:pt x="-16107" y="836634"/>
                  <a:pt x="40609" y="370440"/>
                  <a:pt x="0" y="0"/>
                </a:cubicBezTo>
                <a:close/>
              </a:path>
            </a:pathLst>
          </a:custGeom>
          <a:solidFill>
            <a:schemeClr val="bg2">
              <a:lumMod val="25000"/>
            </a:schemeClr>
          </a:solidFill>
          <a:ln>
            <a:solidFill>
              <a:schemeClr val="bg2">
                <a:lumMod val="50000"/>
              </a:schemeClr>
            </a:solidFill>
            <a:extLst>
              <a:ext uri="{C807C97D-BFC1-408E-A445-0C87EB9F89A2}">
                <ask:lineSketchStyleProps xmlns:ask="http://schemas.microsoft.com/office/drawing/2018/sketchyshapes" sd="1800175618">
                  <a:prstGeom prst="rect">
                    <a:avLst/>
                  </a:prstGeom>
                  <ask:type>
                    <ask:lineSketchFreehand/>
                  </ask:type>
                </ask:lineSketchStyleProps>
              </a:ext>
            </a:extLst>
          </a:ln>
        </p:spPr>
        <p:txBody>
          <a:bodyPr wrap="square">
            <a:spAutoFit/>
          </a:bodyPr>
          <a:lstStyle/>
          <a:p>
            <a:pPr algn="ctr"/>
            <a:r>
              <a:rPr lang="fr-FR" sz="3200" b="1" dirty="0">
                <a:solidFill>
                  <a:schemeClr val="bg1"/>
                </a:solidFill>
                <a:latin typeface="Aldhabi" panose="01000000000000000000" pitchFamily="2" charset="-78"/>
                <a:cs typeface="Aldhabi" panose="01000000000000000000" pitchFamily="2" charset="-78"/>
              </a:rPr>
              <a:t>Histoire et symbolique</a:t>
            </a:r>
          </a:p>
          <a:p>
            <a:pPr algn="ctr"/>
            <a:endParaRPr lang="fr-FR" sz="800" b="1" dirty="0">
              <a:solidFill>
                <a:schemeClr val="bg1"/>
              </a:solidFill>
              <a:latin typeface="Aldhabi" panose="01000000000000000000" pitchFamily="2" charset="-78"/>
              <a:cs typeface="Aldhabi" panose="01000000000000000000" pitchFamily="2" charset="-78"/>
            </a:endParaRPr>
          </a:p>
          <a:p>
            <a:pPr algn="just"/>
            <a:r>
              <a:rPr lang="fr-FR" sz="1400" dirty="0">
                <a:solidFill>
                  <a:schemeClr val="bg1"/>
                </a:solidFill>
              </a:rPr>
              <a:t>Le Chêne symbolise la force invincible, la résistance, la solidité, la justice, la communication entre le ciel et la terre, l’hospitalité, la générosité, et la majesté12. Les Celtes considéraient le chêne comme leur arbre préféré, car il symbolisait la force, le leadership et le courage3. Le chêne est également un symbole de puissance et de longévité</a:t>
            </a:r>
          </a:p>
        </p:txBody>
      </p:sp>
      <p:sp>
        <p:nvSpPr>
          <p:cNvPr id="9" name="ZoneTexte 8">
            <a:extLst>
              <a:ext uri="{FF2B5EF4-FFF2-40B4-BE49-F238E27FC236}">
                <a16:creationId xmlns:a16="http://schemas.microsoft.com/office/drawing/2014/main" id="{047BD125-3F35-1A7C-E61C-1D790EF994C0}"/>
              </a:ext>
            </a:extLst>
          </p:cNvPr>
          <p:cNvSpPr txBox="1"/>
          <p:nvPr/>
        </p:nvSpPr>
        <p:spPr>
          <a:xfrm>
            <a:off x="752145" y="3691502"/>
            <a:ext cx="7044612" cy="3077766"/>
          </a:xfrm>
          <a:custGeom>
            <a:avLst/>
            <a:gdLst>
              <a:gd name="connsiteX0" fmla="*/ 0 w 7044612"/>
              <a:gd name="connsiteY0" fmla="*/ 0 h 3077766"/>
              <a:gd name="connsiteX1" fmla="*/ 499527 w 7044612"/>
              <a:gd name="connsiteY1" fmla="*/ 0 h 3077766"/>
              <a:gd name="connsiteX2" fmla="*/ 1210392 w 7044612"/>
              <a:gd name="connsiteY2" fmla="*/ 0 h 3077766"/>
              <a:gd name="connsiteX3" fmla="*/ 1709919 w 7044612"/>
              <a:gd name="connsiteY3" fmla="*/ 0 h 3077766"/>
              <a:gd name="connsiteX4" fmla="*/ 2350339 w 7044612"/>
              <a:gd name="connsiteY4" fmla="*/ 0 h 3077766"/>
              <a:gd name="connsiteX5" fmla="*/ 2849866 w 7044612"/>
              <a:gd name="connsiteY5" fmla="*/ 0 h 3077766"/>
              <a:gd name="connsiteX6" fmla="*/ 3349393 w 7044612"/>
              <a:gd name="connsiteY6" fmla="*/ 0 h 3077766"/>
              <a:gd name="connsiteX7" fmla="*/ 4130704 w 7044612"/>
              <a:gd name="connsiteY7" fmla="*/ 0 h 3077766"/>
              <a:gd name="connsiteX8" fmla="*/ 4700677 w 7044612"/>
              <a:gd name="connsiteY8" fmla="*/ 0 h 3077766"/>
              <a:gd name="connsiteX9" fmla="*/ 5270651 w 7044612"/>
              <a:gd name="connsiteY9" fmla="*/ 0 h 3077766"/>
              <a:gd name="connsiteX10" fmla="*/ 5911070 w 7044612"/>
              <a:gd name="connsiteY10" fmla="*/ 0 h 3077766"/>
              <a:gd name="connsiteX11" fmla="*/ 6340151 w 7044612"/>
              <a:gd name="connsiteY11" fmla="*/ 0 h 3077766"/>
              <a:gd name="connsiteX12" fmla="*/ 7044612 w 7044612"/>
              <a:gd name="connsiteY12" fmla="*/ 0 h 3077766"/>
              <a:gd name="connsiteX13" fmla="*/ 7044612 w 7044612"/>
              <a:gd name="connsiteY13" fmla="*/ 646331 h 3077766"/>
              <a:gd name="connsiteX14" fmla="*/ 7044612 w 7044612"/>
              <a:gd name="connsiteY14" fmla="*/ 1169551 h 3077766"/>
              <a:gd name="connsiteX15" fmla="*/ 7044612 w 7044612"/>
              <a:gd name="connsiteY15" fmla="*/ 1692771 h 3077766"/>
              <a:gd name="connsiteX16" fmla="*/ 7044612 w 7044612"/>
              <a:gd name="connsiteY16" fmla="*/ 2308325 h 3077766"/>
              <a:gd name="connsiteX17" fmla="*/ 7044612 w 7044612"/>
              <a:gd name="connsiteY17" fmla="*/ 3077766 h 3077766"/>
              <a:gd name="connsiteX18" fmla="*/ 6404193 w 7044612"/>
              <a:gd name="connsiteY18" fmla="*/ 3077766 h 3077766"/>
              <a:gd name="connsiteX19" fmla="*/ 5904666 w 7044612"/>
              <a:gd name="connsiteY19" fmla="*/ 3077766 h 3077766"/>
              <a:gd name="connsiteX20" fmla="*/ 5334693 w 7044612"/>
              <a:gd name="connsiteY20" fmla="*/ 3077766 h 3077766"/>
              <a:gd name="connsiteX21" fmla="*/ 4835166 w 7044612"/>
              <a:gd name="connsiteY21" fmla="*/ 3077766 h 3077766"/>
              <a:gd name="connsiteX22" fmla="*/ 4053854 w 7044612"/>
              <a:gd name="connsiteY22" fmla="*/ 3077766 h 3077766"/>
              <a:gd name="connsiteX23" fmla="*/ 3272542 w 7044612"/>
              <a:gd name="connsiteY23" fmla="*/ 3077766 h 3077766"/>
              <a:gd name="connsiteX24" fmla="*/ 2843462 w 7044612"/>
              <a:gd name="connsiteY24" fmla="*/ 3077766 h 3077766"/>
              <a:gd name="connsiteX25" fmla="*/ 2062150 w 7044612"/>
              <a:gd name="connsiteY25" fmla="*/ 3077766 h 3077766"/>
              <a:gd name="connsiteX26" fmla="*/ 1280839 w 7044612"/>
              <a:gd name="connsiteY26" fmla="*/ 3077766 h 3077766"/>
              <a:gd name="connsiteX27" fmla="*/ 569973 w 7044612"/>
              <a:gd name="connsiteY27" fmla="*/ 3077766 h 3077766"/>
              <a:gd name="connsiteX28" fmla="*/ 0 w 7044612"/>
              <a:gd name="connsiteY28" fmla="*/ 3077766 h 3077766"/>
              <a:gd name="connsiteX29" fmla="*/ 0 w 7044612"/>
              <a:gd name="connsiteY29" fmla="*/ 2523768 h 3077766"/>
              <a:gd name="connsiteX30" fmla="*/ 0 w 7044612"/>
              <a:gd name="connsiteY30" fmla="*/ 1846660 h 3077766"/>
              <a:gd name="connsiteX31" fmla="*/ 0 w 7044612"/>
              <a:gd name="connsiteY31" fmla="*/ 1169551 h 3077766"/>
              <a:gd name="connsiteX32" fmla="*/ 0 w 7044612"/>
              <a:gd name="connsiteY32" fmla="*/ 584776 h 3077766"/>
              <a:gd name="connsiteX33" fmla="*/ 0 w 7044612"/>
              <a:gd name="connsiteY33" fmla="*/ 0 h 307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044612" h="3077766" fill="none" extrusionOk="0">
                <a:moveTo>
                  <a:pt x="0" y="0"/>
                </a:moveTo>
                <a:cubicBezTo>
                  <a:pt x="170023" y="-20052"/>
                  <a:pt x="295420" y="-13987"/>
                  <a:pt x="499527" y="0"/>
                </a:cubicBezTo>
                <a:cubicBezTo>
                  <a:pt x="703634" y="13987"/>
                  <a:pt x="1036605" y="16899"/>
                  <a:pt x="1210392" y="0"/>
                </a:cubicBezTo>
                <a:cubicBezTo>
                  <a:pt x="1384179" y="-16899"/>
                  <a:pt x="1545920" y="6686"/>
                  <a:pt x="1709919" y="0"/>
                </a:cubicBezTo>
                <a:cubicBezTo>
                  <a:pt x="1873918" y="-6686"/>
                  <a:pt x="2057864" y="13911"/>
                  <a:pt x="2350339" y="0"/>
                </a:cubicBezTo>
                <a:cubicBezTo>
                  <a:pt x="2642814" y="-13911"/>
                  <a:pt x="2656064" y="22397"/>
                  <a:pt x="2849866" y="0"/>
                </a:cubicBezTo>
                <a:cubicBezTo>
                  <a:pt x="3043668" y="-22397"/>
                  <a:pt x="3193128" y="-18718"/>
                  <a:pt x="3349393" y="0"/>
                </a:cubicBezTo>
                <a:cubicBezTo>
                  <a:pt x="3505658" y="18718"/>
                  <a:pt x="3890494" y="4700"/>
                  <a:pt x="4130704" y="0"/>
                </a:cubicBezTo>
                <a:cubicBezTo>
                  <a:pt x="4370914" y="-4700"/>
                  <a:pt x="4562078" y="-188"/>
                  <a:pt x="4700677" y="0"/>
                </a:cubicBezTo>
                <a:cubicBezTo>
                  <a:pt x="4839276" y="188"/>
                  <a:pt x="5010710" y="4162"/>
                  <a:pt x="5270651" y="0"/>
                </a:cubicBezTo>
                <a:cubicBezTo>
                  <a:pt x="5530592" y="-4162"/>
                  <a:pt x="5695156" y="-21411"/>
                  <a:pt x="5911070" y="0"/>
                </a:cubicBezTo>
                <a:cubicBezTo>
                  <a:pt x="6126984" y="21411"/>
                  <a:pt x="6240161" y="9550"/>
                  <a:pt x="6340151" y="0"/>
                </a:cubicBezTo>
                <a:cubicBezTo>
                  <a:pt x="6440141" y="-9550"/>
                  <a:pt x="6872970" y="-28571"/>
                  <a:pt x="7044612" y="0"/>
                </a:cubicBezTo>
                <a:cubicBezTo>
                  <a:pt x="7067550" y="286649"/>
                  <a:pt x="7036842" y="471345"/>
                  <a:pt x="7044612" y="646331"/>
                </a:cubicBezTo>
                <a:cubicBezTo>
                  <a:pt x="7052382" y="821317"/>
                  <a:pt x="7032165" y="928229"/>
                  <a:pt x="7044612" y="1169551"/>
                </a:cubicBezTo>
                <a:cubicBezTo>
                  <a:pt x="7057059" y="1410873"/>
                  <a:pt x="7044478" y="1563175"/>
                  <a:pt x="7044612" y="1692771"/>
                </a:cubicBezTo>
                <a:cubicBezTo>
                  <a:pt x="7044746" y="1822367"/>
                  <a:pt x="7029405" y="2124652"/>
                  <a:pt x="7044612" y="2308325"/>
                </a:cubicBezTo>
                <a:cubicBezTo>
                  <a:pt x="7059819" y="2491998"/>
                  <a:pt x="7066215" y="2787554"/>
                  <a:pt x="7044612" y="3077766"/>
                </a:cubicBezTo>
                <a:cubicBezTo>
                  <a:pt x="6774067" y="3098529"/>
                  <a:pt x="6681419" y="3052161"/>
                  <a:pt x="6404193" y="3077766"/>
                </a:cubicBezTo>
                <a:cubicBezTo>
                  <a:pt x="6126967" y="3103371"/>
                  <a:pt x="6081109" y="3084437"/>
                  <a:pt x="5904666" y="3077766"/>
                </a:cubicBezTo>
                <a:cubicBezTo>
                  <a:pt x="5728223" y="3071095"/>
                  <a:pt x="5584827" y="3087715"/>
                  <a:pt x="5334693" y="3077766"/>
                </a:cubicBezTo>
                <a:cubicBezTo>
                  <a:pt x="5084559" y="3067817"/>
                  <a:pt x="5041375" y="3078971"/>
                  <a:pt x="4835166" y="3077766"/>
                </a:cubicBezTo>
                <a:cubicBezTo>
                  <a:pt x="4628957" y="3076561"/>
                  <a:pt x="4404581" y="3106920"/>
                  <a:pt x="4053854" y="3077766"/>
                </a:cubicBezTo>
                <a:cubicBezTo>
                  <a:pt x="3703127" y="3048612"/>
                  <a:pt x="3621772" y="3076768"/>
                  <a:pt x="3272542" y="3077766"/>
                </a:cubicBezTo>
                <a:cubicBezTo>
                  <a:pt x="2923312" y="3078764"/>
                  <a:pt x="2943499" y="3097497"/>
                  <a:pt x="2843462" y="3077766"/>
                </a:cubicBezTo>
                <a:cubicBezTo>
                  <a:pt x="2743425" y="3058035"/>
                  <a:pt x="2407311" y="3063262"/>
                  <a:pt x="2062150" y="3077766"/>
                </a:cubicBezTo>
                <a:cubicBezTo>
                  <a:pt x="1716989" y="3092270"/>
                  <a:pt x="1526913" y="3038788"/>
                  <a:pt x="1280839" y="3077766"/>
                </a:cubicBezTo>
                <a:cubicBezTo>
                  <a:pt x="1034765" y="3116744"/>
                  <a:pt x="807774" y="3069178"/>
                  <a:pt x="569973" y="3077766"/>
                </a:cubicBezTo>
                <a:cubicBezTo>
                  <a:pt x="332172" y="3086354"/>
                  <a:pt x="203237" y="3080379"/>
                  <a:pt x="0" y="3077766"/>
                </a:cubicBezTo>
                <a:cubicBezTo>
                  <a:pt x="3906" y="2900990"/>
                  <a:pt x="-12690" y="2641348"/>
                  <a:pt x="0" y="2523768"/>
                </a:cubicBezTo>
                <a:cubicBezTo>
                  <a:pt x="12690" y="2406188"/>
                  <a:pt x="-16287" y="1999765"/>
                  <a:pt x="0" y="1846660"/>
                </a:cubicBezTo>
                <a:cubicBezTo>
                  <a:pt x="16287" y="1693555"/>
                  <a:pt x="-17732" y="1380392"/>
                  <a:pt x="0" y="1169551"/>
                </a:cubicBezTo>
                <a:cubicBezTo>
                  <a:pt x="17732" y="958710"/>
                  <a:pt x="874" y="799390"/>
                  <a:pt x="0" y="584776"/>
                </a:cubicBezTo>
                <a:cubicBezTo>
                  <a:pt x="-874" y="370162"/>
                  <a:pt x="2411" y="185239"/>
                  <a:pt x="0" y="0"/>
                </a:cubicBezTo>
                <a:close/>
              </a:path>
              <a:path w="7044612" h="3077766" stroke="0" extrusionOk="0">
                <a:moveTo>
                  <a:pt x="0" y="0"/>
                </a:moveTo>
                <a:cubicBezTo>
                  <a:pt x="292320" y="-13160"/>
                  <a:pt x="368033" y="-7319"/>
                  <a:pt x="640419" y="0"/>
                </a:cubicBezTo>
                <a:cubicBezTo>
                  <a:pt x="912805" y="7319"/>
                  <a:pt x="969675" y="-19999"/>
                  <a:pt x="1139946" y="0"/>
                </a:cubicBezTo>
                <a:cubicBezTo>
                  <a:pt x="1310217" y="19999"/>
                  <a:pt x="1477088" y="-16037"/>
                  <a:pt x="1780366" y="0"/>
                </a:cubicBezTo>
                <a:cubicBezTo>
                  <a:pt x="2083644" y="16037"/>
                  <a:pt x="2096565" y="22499"/>
                  <a:pt x="2350339" y="0"/>
                </a:cubicBezTo>
                <a:cubicBezTo>
                  <a:pt x="2604113" y="-22499"/>
                  <a:pt x="2780375" y="-14038"/>
                  <a:pt x="2920312" y="0"/>
                </a:cubicBezTo>
                <a:cubicBezTo>
                  <a:pt x="3060249" y="14038"/>
                  <a:pt x="3447048" y="10694"/>
                  <a:pt x="3631177" y="0"/>
                </a:cubicBezTo>
                <a:cubicBezTo>
                  <a:pt x="3815307" y="-10694"/>
                  <a:pt x="4089656" y="28186"/>
                  <a:pt x="4342043" y="0"/>
                </a:cubicBezTo>
                <a:cubicBezTo>
                  <a:pt x="4594430" y="-28186"/>
                  <a:pt x="4864122" y="-36964"/>
                  <a:pt x="5123354" y="0"/>
                </a:cubicBezTo>
                <a:cubicBezTo>
                  <a:pt x="5382586" y="36964"/>
                  <a:pt x="5364261" y="-20888"/>
                  <a:pt x="5552435" y="0"/>
                </a:cubicBezTo>
                <a:cubicBezTo>
                  <a:pt x="5740609" y="20888"/>
                  <a:pt x="5879430" y="-9300"/>
                  <a:pt x="5981516" y="0"/>
                </a:cubicBezTo>
                <a:cubicBezTo>
                  <a:pt x="6083602" y="9300"/>
                  <a:pt x="6274776" y="-13918"/>
                  <a:pt x="6481043" y="0"/>
                </a:cubicBezTo>
                <a:cubicBezTo>
                  <a:pt x="6687310" y="13918"/>
                  <a:pt x="6865999" y="8991"/>
                  <a:pt x="7044612" y="0"/>
                </a:cubicBezTo>
                <a:cubicBezTo>
                  <a:pt x="7022476" y="292086"/>
                  <a:pt x="7033394" y="428948"/>
                  <a:pt x="7044612" y="584776"/>
                </a:cubicBezTo>
                <a:cubicBezTo>
                  <a:pt x="7055830" y="740604"/>
                  <a:pt x="7042165" y="1022735"/>
                  <a:pt x="7044612" y="1138773"/>
                </a:cubicBezTo>
                <a:cubicBezTo>
                  <a:pt x="7047059" y="1254811"/>
                  <a:pt x="7064222" y="1521157"/>
                  <a:pt x="7044612" y="1692771"/>
                </a:cubicBezTo>
                <a:cubicBezTo>
                  <a:pt x="7025002" y="1864385"/>
                  <a:pt x="7045170" y="1976016"/>
                  <a:pt x="7044612" y="2215992"/>
                </a:cubicBezTo>
                <a:cubicBezTo>
                  <a:pt x="7044054" y="2455968"/>
                  <a:pt x="7061002" y="2665840"/>
                  <a:pt x="7044612" y="3077766"/>
                </a:cubicBezTo>
                <a:cubicBezTo>
                  <a:pt x="6785979" y="3075148"/>
                  <a:pt x="6733064" y="3068688"/>
                  <a:pt x="6474639" y="3077766"/>
                </a:cubicBezTo>
                <a:cubicBezTo>
                  <a:pt x="6216214" y="3086844"/>
                  <a:pt x="6183091" y="3078016"/>
                  <a:pt x="5975112" y="3077766"/>
                </a:cubicBezTo>
                <a:cubicBezTo>
                  <a:pt x="5767133" y="3077516"/>
                  <a:pt x="5362342" y="3092904"/>
                  <a:pt x="5193800" y="3077766"/>
                </a:cubicBezTo>
                <a:cubicBezTo>
                  <a:pt x="5025258" y="3062628"/>
                  <a:pt x="4760745" y="3084214"/>
                  <a:pt x="4412489" y="3077766"/>
                </a:cubicBezTo>
                <a:cubicBezTo>
                  <a:pt x="4064233" y="3071318"/>
                  <a:pt x="3956404" y="3090783"/>
                  <a:pt x="3631177" y="3077766"/>
                </a:cubicBezTo>
                <a:cubicBezTo>
                  <a:pt x="3305950" y="3064749"/>
                  <a:pt x="3199386" y="3102577"/>
                  <a:pt x="2849866" y="3077766"/>
                </a:cubicBezTo>
                <a:cubicBezTo>
                  <a:pt x="2500346" y="3052955"/>
                  <a:pt x="2586437" y="3086184"/>
                  <a:pt x="2350339" y="3077766"/>
                </a:cubicBezTo>
                <a:cubicBezTo>
                  <a:pt x="2114241" y="3069348"/>
                  <a:pt x="1811077" y="3106608"/>
                  <a:pt x="1569027" y="3077766"/>
                </a:cubicBezTo>
                <a:cubicBezTo>
                  <a:pt x="1326977" y="3048924"/>
                  <a:pt x="1077814" y="3077399"/>
                  <a:pt x="928608" y="3077766"/>
                </a:cubicBezTo>
                <a:cubicBezTo>
                  <a:pt x="779402" y="3078133"/>
                  <a:pt x="272345" y="3101341"/>
                  <a:pt x="0" y="3077766"/>
                </a:cubicBezTo>
                <a:cubicBezTo>
                  <a:pt x="-9569" y="2860138"/>
                  <a:pt x="-4351" y="2646825"/>
                  <a:pt x="0" y="2462213"/>
                </a:cubicBezTo>
                <a:cubicBezTo>
                  <a:pt x="4351" y="2277601"/>
                  <a:pt x="21379" y="2045233"/>
                  <a:pt x="0" y="1938993"/>
                </a:cubicBezTo>
                <a:cubicBezTo>
                  <a:pt x="-21379" y="1832753"/>
                  <a:pt x="4177" y="1592488"/>
                  <a:pt x="0" y="1354217"/>
                </a:cubicBezTo>
                <a:cubicBezTo>
                  <a:pt x="-4177" y="1115946"/>
                  <a:pt x="18064" y="931937"/>
                  <a:pt x="0" y="707886"/>
                </a:cubicBezTo>
                <a:cubicBezTo>
                  <a:pt x="-18064" y="483835"/>
                  <a:pt x="-1935" y="219972"/>
                  <a:pt x="0" y="0"/>
                </a:cubicBezTo>
                <a:close/>
              </a:path>
            </a:pathLst>
          </a:custGeom>
          <a:solidFill>
            <a:schemeClr val="bg2">
              <a:lumMod val="25000"/>
            </a:schemeClr>
          </a:solidFill>
          <a:ln>
            <a:solidFill>
              <a:schemeClr val="bg2">
                <a:lumMod val="50000"/>
              </a:schemeClr>
            </a:solidFill>
            <a:extLst>
              <a:ext uri="{C807C97D-BFC1-408E-A445-0C87EB9F89A2}">
                <ask:lineSketchStyleProps xmlns:ask="http://schemas.microsoft.com/office/drawing/2018/sketchyshapes" sd="1800175618">
                  <a:prstGeom prst="rect">
                    <a:avLst/>
                  </a:prstGeom>
                  <ask:type>
                    <ask:lineSketchFreehand/>
                  </ask:type>
                </ask:lineSketchStyleProps>
              </a:ext>
            </a:extLst>
          </a:ln>
        </p:spPr>
        <p:txBody>
          <a:bodyPr wrap="square">
            <a:spAutoFit/>
          </a:bodyPr>
          <a:lstStyle/>
          <a:p>
            <a:pPr algn="ctr"/>
            <a:r>
              <a:rPr lang="fr-FR" sz="3200" b="1" dirty="0">
                <a:solidFill>
                  <a:schemeClr val="bg1"/>
                </a:solidFill>
                <a:latin typeface="Aldhabi" panose="01000000000000000000" pitchFamily="2" charset="-78"/>
                <a:cs typeface="Aldhabi" panose="01000000000000000000" pitchFamily="2" charset="-78"/>
              </a:rPr>
              <a:t>Botanique</a:t>
            </a:r>
          </a:p>
          <a:p>
            <a:pPr algn="ctr"/>
            <a:endParaRPr lang="fr-FR" sz="800" b="1" dirty="0">
              <a:solidFill>
                <a:schemeClr val="bg1"/>
              </a:solidFill>
              <a:latin typeface="Aldhabi" panose="01000000000000000000" pitchFamily="2" charset="-78"/>
              <a:cs typeface="Aldhabi" panose="01000000000000000000" pitchFamily="2" charset="-78"/>
            </a:endParaRPr>
          </a:p>
          <a:p>
            <a:r>
              <a:rPr lang="fr-FR" sz="1400" dirty="0">
                <a:solidFill>
                  <a:schemeClr val="bg1"/>
                </a:solidFill>
              </a:rPr>
              <a:t>Le chêne pédonculé (Quercus </a:t>
            </a:r>
            <a:r>
              <a:rPr lang="fr-FR" sz="1400" dirty="0" err="1">
                <a:solidFill>
                  <a:schemeClr val="bg1"/>
                </a:solidFill>
              </a:rPr>
              <a:t>robur</a:t>
            </a:r>
            <a:r>
              <a:rPr lang="fr-FR" sz="1400" dirty="0">
                <a:solidFill>
                  <a:schemeClr val="bg1"/>
                </a:solidFill>
              </a:rPr>
              <a:t> ) est une espèce d'arbres à feuillage caduc originaire des régions tempérées d'Europe, appartenant à la famille des Fagacées. Son fruit est porté par un long pédoncule.</a:t>
            </a:r>
          </a:p>
          <a:p>
            <a:r>
              <a:rPr lang="fr-FR" sz="1400" dirty="0">
                <a:solidFill>
                  <a:schemeClr val="bg1"/>
                </a:solidFill>
              </a:rPr>
              <a:t>Le chêne est une espèce monoïque,</a:t>
            </a:r>
          </a:p>
          <a:p>
            <a:r>
              <a:rPr lang="fr-FR" sz="1400" dirty="0">
                <a:solidFill>
                  <a:schemeClr val="bg1"/>
                </a:solidFill>
              </a:rPr>
              <a:t>Son nom latin Quercus </a:t>
            </a:r>
            <a:r>
              <a:rPr lang="fr-FR" sz="1400" dirty="0" err="1">
                <a:solidFill>
                  <a:schemeClr val="bg1"/>
                </a:solidFill>
              </a:rPr>
              <a:t>robur</a:t>
            </a:r>
            <a:r>
              <a:rPr lang="fr-FR" sz="1400" dirty="0">
                <a:solidFill>
                  <a:schemeClr val="bg1"/>
                </a:solidFill>
              </a:rPr>
              <a:t> signifie « chêne robuste ».</a:t>
            </a:r>
          </a:p>
          <a:p>
            <a:r>
              <a:rPr lang="fr-FR" sz="1400" dirty="0">
                <a:solidFill>
                  <a:schemeClr val="bg1"/>
                </a:solidFill>
              </a:rPr>
              <a:t>Ses feuilles presque sessiles, forment 2 oreillettes à la base du limbe et ses glands sont groupés</a:t>
            </a:r>
          </a:p>
          <a:p>
            <a:r>
              <a:rPr lang="fr-FR" sz="1400" dirty="0">
                <a:solidFill>
                  <a:schemeClr val="bg1"/>
                </a:solidFill>
              </a:rPr>
              <a:t>Son écorce grise est lisse et brillante chez les jeunes arbres (jusqu'à 20-30 ans) puis devient sombre, épaisse et densément fissurée en plaques rectangulaires ou hexagonales,</a:t>
            </a:r>
          </a:p>
          <a:p>
            <a:r>
              <a:rPr lang="fr-FR" sz="1400" dirty="0">
                <a:solidFill>
                  <a:schemeClr val="bg1"/>
                </a:solidFill>
              </a:rPr>
              <a:t>Très bon bois de feu, largement utilisé sans toutes sortes de fabrications</a:t>
            </a:r>
          </a:p>
          <a:p>
            <a:endParaRPr lang="fr-FR" sz="1400" dirty="0">
              <a:solidFill>
                <a:schemeClr val="bg1"/>
              </a:solidFill>
            </a:endParaRPr>
          </a:p>
        </p:txBody>
      </p:sp>
      <p:pic>
        <p:nvPicPr>
          <p:cNvPr id="11" name="Image 10" descr="Une image contenant plante, arbre, feuille, chêne&#10;&#10;Description générée automatiquement">
            <a:extLst>
              <a:ext uri="{FF2B5EF4-FFF2-40B4-BE49-F238E27FC236}">
                <a16:creationId xmlns:a16="http://schemas.microsoft.com/office/drawing/2014/main" id="{E21B1FEE-DF49-943B-4A6A-627D78890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471569" flipH="1">
            <a:off x="130795" y="-153252"/>
            <a:ext cx="2016097" cy="2242054"/>
          </a:xfrm>
          <a:prstGeom prst="rect">
            <a:avLst/>
          </a:prstGeom>
        </p:spPr>
      </p:pic>
      <p:pic>
        <p:nvPicPr>
          <p:cNvPr id="13" name="Image 12" descr="Une image contenant arbre, fruit, botanique, feuille&#10;&#10;Description générée automatiquement">
            <a:extLst>
              <a:ext uri="{FF2B5EF4-FFF2-40B4-BE49-F238E27FC236}">
                <a16:creationId xmlns:a16="http://schemas.microsoft.com/office/drawing/2014/main" id="{62309F5C-7EDB-0E6B-5FA8-B40AA0FF0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475" y="2836507"/>
            <a:ext cx="2381077" cy="3821628"/>
          </a:xfrm>
          <a:prstGeom prst="rect">
            <a:avLst/>
          </a:prstGeom>
        </p:spPr>
      </p:pic>
    </p:spTree>
    <p:extLst>
      <p:ext uri="{BB962C8B-B14F-4D97-AF65-F5344CB8AC3E}">
        <p14:creationId xmlns:p14="http://schemas.microsoft.com/office/powerpoint/2010/main" val="3856583793"/>
      </p:ext>
    </p:extLst>
  </p:cSld>
  <p:clrMapOvr>
    <a:masterClrMapping/>
  </p:clrMapOvr>
  <p:transition spd="med" advTm="7566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par>
                          <p:cTn id="37" fill="hold">
                            <p:stCondLst>
                              <p:cond delay="2250"/>
                            </p:stCondLst>
                            <p:childTnLst>
                              <p:par>
                                <p:cTn id="38" presetID="22" presetClass="entr" presetSubtype="8" fill="hold" grpId="0" nodeType="afterEffect">
                                  <p:stCondLst>
                                    <p:cond delay="50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par>
                          <p:cTn id="41" fill="hold">
                            <p:stCondLst>
                              <p:cond delay="3250"/>
                            </p:stCondLst>
                            <p:childTnLst>
                              <p:par>
                                <p:cTn id="42" presetID="10" presetClass="entr" presetSubtype="0" fill="hold" grpId="0" nodeType="afterEffect">
                                  <p:stCondLst>
                                    <p:cond delay="75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par>
                          <p:cTn id="45" fill="hold">
                            <p:stCondLst>
                              <p:cond delay="4500"/>
                            </p:stCondLst>
                            <p:childTnLst>
                              <p:par>
                                <p:cTn id="46" presetID="10" presetClass="entr" presetSubtype="0" fill="hold" grpId="0" nodeType="afterEffect">
                                  <p:stCondLst>
                                    <p:cond delay="75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par>
                          <p:cTn id="49" fill="hold">
                            <p:stCondLst>
                              <p:cond delay="5750"/>
                            </p:stCondLst>
                            <p:childTnLst>
                              <p:par>
                                <p:cTn id="50" presetID="53" presetClass="entr" presetSubtype="16" fill="hold" nodeType="afterEffect">
                                  <p:stCondLst>
                                    <p:cond delay="75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8017F59-F033-8553-FECC-473A7BC26483}"/>
              </a:ext>
            </a:extLst>
          </p:cNvPr>
          <p:cNvSpPr>
            <a:spLocks noGrp="1"/>
          </p:cNvSpPr>
          <p:nvPr>
            <p:ph idx="1"/>
          </p:nvPr>
        </p:nvSpPr>
        <p:spPr>
          <a:xfrm>
            <a:off x="1054359" y="1061409"/>
            <a:ext cx="10814180" cy="1071881"/>
          </a:xfrm>
        </p:spPr>
        <p:txBody>
          <a:bodyPr/>
          <a:lstStyle/>
          <a:p>
            <a:pPr marL="0" indent="0">
              <a:spcBef>
                <a:spcPts val="0"/>
              </a:spcBef>
              <a:spcAft>
                <a:spcPts val="0"/>
              </a:spcAft>
              <a:buNone/>
            </a:pPr>
            <a:r>
              <a:rPr lang="fr-FR" dirty="0"/>
              <a:t>Avec 35 charmes et 34 chênes les effectifs des deux essences sont pratiquement équivalents</a:t>
            </a:r>
          </a:p>
          <a:p>
            <a:pPr marL="0" indent="0">
              <a:spcBef>
                <a:spcPts val="0"/>
              </a:spcBef>
              <a:spcAft>
                <a:spcPts val="0"/>
              </a:spcAft>
              <a:buNone/>
            </a:pPr>
            <a:r>
              <a:rPr lang="fr-FR" dirty="0"/>
              <a:t>Avec un effectif de 69 arbres le bosquet présente une densité de 516 arbres /ha</a:t>
            </a:r>
          </a:p>
          <a:p>
            <a:pPr marL="0" indent="0">
              <a:spcBef>
                <a:spcPts val="0"/>
              </a:spcBef>
              <a:spcAft>
                <a:spcPts val="0"/>
              </a:spcAft>
              <a:buNone/>
            </a:pPr>
            <a:r>
              <a:rPr lang="fr-FR" dirty="0"/>
              <a:t>Bonne répartition spatiale </a:t>
            </a:r>
          </a:p>
        </p:txBody>
      </p:sp>
      <p:sp>
        <p:nvSpPr>
          <p:cNvPr id="4" name="Titre 1">
            <a:extLst>
              <a:ext uri="{FF2B5EF4-FFF2-40B4-BE49-F238E27FC236}">
                <a16:creationId xmlns:a16="http://schemas.microsoft.com/office/drawing/2014/main" id="{8A01E0CA-8CFE-738C-1A8C-C4E1822CCB76}"/>
              </a:ext>
            </a:extLst>
          </p:cNvPr>
          <p:cNvSpPr>
            <a:spLocks noGrp="1"/>
          </p:cNvSpPr>
          <p:nvPr>
            <p:ph type="title"/>
          </p:nvPr>
        </p:nvSpPr>
        <p:spPr>
          <a:xfrm>
            <a:off x="393948" y="0"/>
            <a:ext cx="6319520" cy="1071880"/>
          </a:xfrm>
        </p:spPr>
        <p:txBody>
          <a:bodyPr>
            <a:normAutofit/>
          </a:bodyPr>
          <a:lstStyle/>
          <a:p>
            <a:pPr algn="ctr"/>
            <a:r>
              <a:rPr lang="fr-FR" sz="6500" b="1" dirty="0">
                <a:latin typeface="Aldhabi" panose="01000000000000000000" pitchFamily="2" charset="-78"/>
                <a:cs typeface="Aldhabi" panose="01000000000000000000" pitchFamily="2" charset="-78"/>
              </a:rPr>
              <a:t>Nombre et densité</a:t>
            </a:r>
          </a:p>
        </p:txBody>
      </p:sp>
      <p:pic>
        <p:nvPicPr>
          <p:cNvPr id="6" name="Image 5">
            <a:extLst>
              <a:ext uri="{FF2B5EF4-FFF2-40B4-BE49-F238E27FC236}">
                <a16:creationId xmlns:a16="http://schemas.microsoft.com/office/drawing/2014/main" id="{AC625090-EE96-2C0F-75A9-7EBE207C34BE}"/>
              </a:ext>
            </a:extLst>
          </p:cNvPr>
          <p:cNvPicPr>
            <a:picLocks noChangeAspect="1"/>
          </p:cNvPicPr>
          <p:nvPr/>
        </p:nvPicPr>
        <p:blipFill>
          <a:blip r:embed="rId2"/>
          <a:stretch>
            <a:fillRect/>
          </a:stretch>
        </p:blipFill>
        <p:spPr>
          <a:xfrm>
            <a:off x="943935" y="2509935"/>
            <a:ext cx="7744334" cy="1287535"/>
          </a:xfrm>
          <a:prstGeom prst="rect">
            <a:avLst/>
          </a:prstGeom>
        </p:spPr>
      </p:pic>
      <p:pic>
        <p:nvPicPr>
          <p:cNvPr id="8" name="Image 7" descr="Une image contenant croquis, dessin, plante, arbre&#10;&#10;Description générée automatiquement">
            <a:extLst>
              <a:ext uri="{FF2B5EF4-FFF2-40B4-BE49-F238E27FC236}">
                <a16:creationId xmlns:a16="http://schemas.microsoft.com/office/drawing/2014/main" id="{5F276BDF-6D99-C59F-17B0-A01F44E68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7468" y="2918547"/>
            <a:ext cx="3514531" cy="3799493"/>
          </a:xfrm>
          <a:prstGeom prst="rect">
            <a:avLst/>
          </a:prstGeom>
        </p:spPr>
      </p:pic>
      <p:sp>
        <p:nvSpPr>
          <p:cNvPr id="10" name="ZoneTexte 9">
            <a:extLst>
              <a:ext uri="{FF2B5EF4-FFF2-40B4-BE49-F238E27FC236}">
                <a16:creationId xmlns:a16="http://schemas.microsoft.com/office/drawing/2014/main" id="{2688497C-5CE0-FD81-6F9A-C04100A7EE7C}"/>
              </a:ext>
            </a:extLst>
          </p:cNvPr>
          <p:cNvSpPr txBox="1"/>
          <p:nvPr/>
        </p:nvSpPr>
        <p:spPr>
          <a:xfrm>
            <a:off x="1798476" y="4440092"/>
            <a:ext cx="6384470" cy="1938992"/>
          </a:xfrm>
          <a:prstGeom prst="rect">
            <a:avLst/>
          </a:prstGeom>
          <a:solidFill>
            <a:srgbClr val="92D050"/>
          </a:solidFill>
          <a:ln w="28575">
            <a:solidFill>
              <a:schemeClr val="accent3">
                <a:lumMod val="50000"/>
              </a:schemeClr>
            </a:solidFill>
            <a:prstDash val="lgDashDotDot"/>
          </a:ln>
        </p:spPr>
        <p:txBody>
          <a:bodyPr wrap="square">
            <a:spAutoFit/>
          </a:bodyPr>
          <a:lstStyle/>
          <a:p>
            <a:pPr algn="ctr"/>
            <a:r>
              <a:rPr lang="fr-FR" sz="4000" b="1" i="0" dirty="0">
                <a:effectLst/>
                <a:latin typeface="Aldhabi" panose="01000000000000000000" pitchFamily="2" charset="-78"/>
                <a:cs typeface="Aldhabi" panose="01000000000000000000" pitchFamily="2" charset="-78"/>
              </a:rPr>
              <a:t>Grume</a:t>
            </a:r>
          </a:p>
          <a:p>
            <a:pPr algn="just"/>
            <a:r>
              <a:rPr lang="fr-FR" sz="1600" dirty="0">
                <a:latin typeface="+mj-lt"/>
              </a:rPr>
              <a:t>P</a:t>
            </a:r>
            <a:r>
              <a:rPr lang="fr-FR" sz="1600" b="0" dirty="0">
                <a:effectLst/>
                <a:latin typeface="+mj-lt"/>
              </a:rPr>
              <a:t>ièce de bois formée d'un tronc ou d'une portion de tronc non équarrie, généralement couverte de son écorce (mais le terme peut aussi s'appliquer au « bois rond » écorcé, voire débarrassé de son aubier). Les </a:t>
            </a:r>
            <a:r>
              <a:rPr lang="fr-FR" sz="1600" b="0" u="none" strike="noStrike" dirty="0">
                <a:effectLst/>
                <a:latin typeface="+mj-lt"/>
              </a:rPr>
              <a:t>arbres</a:t>
            </a:r>
            <a:r>
              <a:rPr lang="fr-FR" sz="1600" b="0" dirty="0">
                <a:effectLst/>
                <a:latin typeface="+mj-lt"/>
              </a:rPr>
              <a:t> abattus, simplement ébranchés et laissés avec leurs </a:t>
            </a:r>
            <a:r>
              <a:rPr lang="fr-FR" sz="1600" b="0" u="none" strike="noStrike" dirty="0">
                <a:effectLst/>
                <a:latin typeface="+mj-lt"/>
              </a:rPr>
              <a:t>écorces</a:t>
            </a:r>
            <a:r>
              <a:rPr lang="fr-FR" sz="1600" b="0" dirty="0">
                <a:effectLst/>
                <a:latin typeface="+mj-lt"/>
              </a:rPr>
              <a:t>, deviennent des grumes.</a:t>
            </a:r>
            <a:endParaRPr lang="fr-FR" sz="1600" dirty="0">
              <a:latin typeface="+mj-lt"/>
            </a:endParaRPr>
          </a:p>
        </p:txBody>
      </p:sp>
    </p:spTree>
    <p:extLst>
      <p:ext uri="{BB962C8B-B14F-4D97-AF65-F5344CB8AC3E}">
        <p14:creationId xmlns:p14="http://schemas.microsoft.com/office/powerpoint/2010/main" val="927860068"/>
      </p:ext>
    </p:extLst>
  </p:cSld>
  <p:clrMapOvr>
    <a:masterClrMapping/>
  </p:clrMapOvr>
  <p:transition spd="med" advTm="4113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par>
                          <p:cTn id="16" fill="hold">
                            <p:stCondLst>
                              <p:cond delay="3000"/>
                            </p:stCondLst>
                            <p:childTnLst>
                              <p:par>
                                <p:cTn id="17" presetID="22" presetClass="entr" presetSubtype="1" fill="hold" nodeType="after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4250"/>
                            </p:stCondLst>
                            <p:childTnLst>
                              <p:par>
                                <p:cTn id="21" presetID="15" presetClass="entr" presetSubtype="0" fill="hold" grpId="0" nodeType="afterEffect">
                                  <p:stCondLst>
                                    <p:cond delay="75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F669016B-49DD-FF97-1011-D809356AAD6D}"/>
              </a:ext>
            </a:extLst>
          </p:cNvPr>
          <p:cNvSpPr txBox="1">
            <a:spLocks/>
          </p:cNvSpPr>
          <p:nvPr/>
        </p:nvSpPr>
        <p:spPr>
          <a:xfrm>
            <a:off x="1767840" y="3627120"/>
            <a:ext cx="8818880" cy="105156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fr-FR" sz="26400" b="1" dirty="0">
                <a:latin typeface="Aldhabi" panose="01000000000000000000" pitchFamily="2" charset="-78"/>
                <a:cs typeface="Aldhabi" panose="01000000000000000000" pitchFamily="2" charset="-78"/>
              </a:rPr>
              <a:t>Caractéristiques et morphologie</a:t>
            </a:r>
          </a:p>
          <a:p>
            <a:r>
              <a:rPr lang="fr-FR" sz="26400" b="1" dirty="0">
                <a:latin typeface="Aldhabi" panose="01000000000000000000" pitchFamily="2" charset="-78"/>
                <a:cs typeface="Aldhabi" panose="01000000000000000000" pitchFamily="2" charset="-78"/>
              </a:rPr>
              <a:t> des essences</a:t>
            </a:r>
            <a:br>
              <a:rPr lang="fr-FR" dirty="0"/>
            </a:br>
            <a:endParaRPr lang="fr-FR" dirty="0"/>
          </a:p>
        </p:txBody>
      </p:sp>
      <p:pic>
        <p:nvPicPr>
          <p:cNvPr id="7" name="Image 6" descr="Une image contenant plante, arbre, feuille, chêne&#10;&#10;Description générée automatiquement">
            <a:extLst>
              <a:ext uri="{FF2B5EF4-FFF2-40B4-BE49-F238E27FC236}">
                <a16:creationId xmlns:a16="http://schemas.microsoft.com/office/drawing/2014/main" id="{83B5B96D-F64E-539F-C8A0-1A96FC661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534055" flipH="1">
            <a:off x="8182811" y="2648906"/>
            <a:ext cx="3412765" cy="3795256"/>
          </a:xfrm>
          <a:prstGeom prst="rect">
            <a:avLst/>
          </a:prstGeom>
        </p:spPr>
      </p:pic>
      <p:pic>
        <p:nvPicPr>
          <p:cNvPr id="8" name="Image 7" descr="Une image contenant plante, arbre, feuille, branche&#10;&#10;Description générée automatiquement">
            <a:extLst>
              <a:ext uri="{FF2B5EF4-FFF2-40B4-BE49-F238E27FC236}">
                <a16:creationId xmlns:a16="http://schemas.microsoft.com/office/drawing/2014/main" id="{092FFAFB-1336-21B5-C30A-6D3A90256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55553" flipH="1">
            <a:off x="489003" y="2074993"/>
            <a:ext cx="1872252" cy="3104253"/>
          </a:xfrm>
          <a:prstGeom prst="rect">
            <a:avLst/>
          </a:prstGeom>
        </p:spPr>
      </p:pic>
      <p:pic>
        <p:nvPicPr>
          <p:cNvPr id="9" name="Image 8" descr="Une image contenant plante, arbre, feuille, branche&#10;&#10;Description générée automatiquement">
            <a:extLst>
              <a:ext uri="{FF2B5EF4-FFF2-40B4-BE49-F238E27FC236}">
                <a16:creationId xmlns:a16="http://schemas.microsoft.com/office/drawing/2014/main" id="{9977CC42-6798-DE0C-0650-FEFFF5B07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74" y="766707"/>
            <a:ext cx="1872252" cy="3104253"/>
          </a:xfrm>
          <a:prstGeom prst="rect">
            <a:avLst/>
          </a:prstGeom>
        </p:spPr>
      </p:pic>
    </p:spTree>
    <p:custDataLst>
      <p:tags r:id="rId1"/>
    </p:custDataLst>
    <p:extLst>
      <p:ext uri="{BB962C8B-B14F-4D97-AF65-F5344CB8AC3E}">
        <p14:creationId xmlns:p14="http://schemas.microsoft.com/office/powerpoint/2010/main" val="367268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8999">
        <p15:prstTrans prst="drape"/>
      </p:transition>
    </mc:Choice>
    <mc:Fallback xmlns="">
      <p:transition spd="slow" advTm="89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26EA744A-24A1-7AC9-2FA8-EEF1D9431946}"/>
              </a:ext>
            </a:extLst>
          </p:cNvPr>
          <p:cNvSpPr txBox="1">
            <a:spLocks/>
          </p:cNvSpPr>
          <p:nvPr/>
        </p:nvSpPr>
        <p:spPr>
          <a:xfrm>
            <a:off x="938705" y="280435"/>
            <a:ext cx="3576320" cy="655320"/>
          </a:xfrm>
          <a:prstGeom prst="rect">
            <a:avLst/>
          </a:prstGeom>
        </p:spPr>
        <p:txBody>
          <a:bodyPr vert="horz" lIns="91440" tIns="45720" rIns="91440" bIns="45720" rtlCol="0" anchor="t">
            <a:normAutofit fontScale="250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fr-FR" sz="17600" b="1" dirty="0">
                <a:latin typeface="Aldhabi" panose="01000000000000000000" pitchFamily="2" charset="-78"/>
                <a:cs typeface="Aldhabi" panose="01000000000000000000" pitchFamily="2" charset="-78"/>
              </a:rPr>
              <a:t>Population de charmes</a:t>
            </a:r>
            <a:br>
              <a:rPr lang="fr-FR" dirty="0"/>
            </a:br>
            <a:endParaRPr lang="fr-FR" dirty="0"/>
          </a:p>
        </p:txBody>
      </p:sp>
      <p:sp>
        <p:nvSpPr>
          <p:cNvPr id="6" name="ZoneTexte 5">
            <a:extLst>
              <a:ext uri="{FF2B5EF4-FFF2-40B4-BE49-F238E27FC236}">
                <a16:creationId xmlns:a16="http://schemas.microsoft.com/office/drawing/2014/main" id="{0BA15328-E1A1-15B6-58D7-0402184C3B36}"/>
              </a:ext>
            </a:extLst>
          </p:cNvPr>
          <p:cNvSpPr txBox="1"/>
          <p:nvPr/>
        </p:nvSpPr>
        <p:spPr>
          <a:xfrm>
            <a:off x="915769" y="935755"/>
            <a:ext cx="10861040" cy="2031325"/>
          </a:xfrm>
          <a:prstGeom prst="rect">
            <a:avLst/>
          </a:prstGeom>
          <a:noFill/>
        </p:spPr>
        <p:txBody>
          <a:bodyPr wrap="square">
            <a:spAutoFit/>
          </a:bodyPr>
          <a:lstStyle/>
          <a:p>
            <a:pPr algn="just"/>
            <a:r>
              <a:rPr lang="fr-FR" dirty="0"/>
              <a:t>Ecorce lisse et bois de teinte ivoire</a:t>
            </a:r>
          </a:p>
          <a:p>
            <a:pPr algn="just"/>
            <a:r>
              <a:rPr lang="fr-FR" dirty="0"/>
              <a:t>Le tronc et les plus grosses branches sont parcourus de cannelures hélicoïdales très caractéristiques qui </a:t>
            </a:r>
          </a:p>
          <a:p>
            <a:pPr algn="just"/>
            <a:r>
              <a:rPr lang="fr-FR" dirty="0"/>
              <a:t>permettent de le distinguer assez facilement du hêtre.</a:t>
            </a:r>
          </a:p>
          <a:p>
            <a:pPr algn="just"/>
            <a:r>
              <a:rPr lang="fr-FR" dirty="0"/>
              <a:t>Ramure resserrée ou en fuseau </a:t>
            </a:r>
          </a:p>
          <a:p>
            <a:pPr algn="just"/>
            <a:r>
              <a:rPr lang="fr-FR" dirty="0"/>
              <a:t>Curiosité : Œil issu d’une anastomose dans un arbre de 85 cm</a:t>
            </a:r>
          </a:p>
          <a:p>
            <a:pPr algn="just"/>
            <a:r>
              <a:rPr lang="fr-FR" dirty="0"/>
              <a:t>Anastomose ou soudures de formes différentes sur 5 arbres à différents niveaux, on dit que les arbres s’embrassent.</a:t>
            </a:r>
          </a:p>
        </p:txBody>
      </p:sp>
      <p:pic>
        <p:nvPicPr>
          <p:cNvPr id="10" name="Image 9">
            <a:extLst>
              <a:ext uri="{FF2B5EF4-FFF2-40B4-BE49-F238E27FC236}">
                <a16:creationId xmlns:a16="http://schemas.microsoft.com/office/drawing/2014/main" id="{EC7E7B62-0544-8BB9-9147-C0BC2D98E459}"/>
              </a:ext>
            </a:extLst>
          </p:cNvPr>
          <p:cNvPicPr>
            <a:picLocks noChangeAspect="1"/>
          </p:cNvPicPr>
          <p:nvPr/>
        </p:nvPicPr>
        <p:blipFill>
          <a:blip r:embed="rId2"/>
          <a:stretch>
            <a:fillRect/>
          </a:stretch>
        </p:blipFill>
        <p:spPr>
          <a:xfrm>
            <a:off x="786465" y="3139440"/>
            <a:ext cx="2359246" cy="3255283"/>
          </a:xfrm>
          <a:prstGeom prst="rect">
            <a:avLst/>
          </a:prstGeom>
        </p:spPr>
      </p:pic>
      <p:sp>
        <p:nvSpPr>
          <p:cNvPr id="11" name="Sous-titre 2">
            <a:extLst>
              <a:ext uri="{FF2B5EF4-FFF2-40B4-BE49-F238E27FC236}">
                <a16:creationId xmlns:a16="http://schemas.microsoft.com/office/drawing/2014/main" id="{BB204EF4-F925-C5CF-B841-3C2CA85D3E0F}"/>
              </a:ext>
            </a:extLst>
          </p:cNvPr>
          <p:cNvSpPr txBox="1">
            <a:spLocks/>
          </p:cNvSpPr>
          <p:nvPr/>
        </p:nvSpPr>
        <p:spPr>
          <a:xfrm>
            <a:off x="359190" y="6394263"/>
            <a:ext cx="3197069" cy="342776"/>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Charme avec fourche basale en U</a:t>
            </a:r>
          </a:p>
        </p:txBody>
      </p:sp>
      <p:pic>
        <p:nvPicPr>
          <p:cNvPr id="13" name="Image 12">
            <a:extLst>
              <a:ext uri="{FF2B5EF4-FFF2-40B4-BE49-F238E27FC236}">
                <a16:creationId xmlns:a16="http://schemas.microsoft.com/office/drawing/2014/main" id="{69C93C80-A80A-1F64-F9C2-C0B9C5156ECE}"/>
              </a:ext>
            </a:extLst>
          </p:cNvPr>
          <p:cNvPicPr>
            <a:picLocks noChangeAspect="1"/>
          </p:cNvPicPr>
          <p:nvPr/>
        </p:nvPicPr>
        <p:blipFill>
          <a:blip r:embed="rId3"/>
          <a:stretch>
            <a:fillRect/>
          </a:stretch>
        </p:blipFill>
        <p:spPr>
          <a:xfrm>
            <a:off x="3335753" y="3139440"/>
            <a:ext cx="2358545" cy="3264947"/>
          </a:xfrm>
          <a:prstGeom prst="rect">
            <a:avLst/>
          </a:prstGeom>
        </p:spPr>
      </p:pic>
      <p:sp>
        <p:nvSpPr>
          <p:cNvPr id="14" name="Sous-titre 2">
            <a:extLst>
              <a:ext uri="{FF2B5EF4-FFF2-40B4-BE49-F238E27FC236}">
                <a16:creationId xmlns:a16="http://schemas.microsoft.com/office/drawing/2014/main" id="{3AA90805-713A-8B70-C4AF-1C8AC9C38B50}"/>
              </a:ext>
            </a:extLst>
          </p:cNvPr>
          <p:cNvSpPr txBox="1">
            <a:spLocks/>
          </p:cNvSpPr>
          <p:nvPr/>
        </p:nvSpPr>
        <p:spPr>
          <a:xfrm>
            <a:off x="2825611" y="6404387"/>
            <a:ext cx="3197069" cy="342776"/>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Charme avec fourche en V</a:t>
            </a:r>
          </a:p>
        </p:txBody>
      </p:sp>
      <p:pic>
        <p:nvPicPr>
          <p:cNvPr id="16" name="Image 15">
            <a:extLst>
              <a:ext uri="{FF2B5EF4-FFF2-40B4-BE49-F238E27FC236}">
                <a16:creationId xmlns:a16="http://schemas.microsoft.com/office/drawing/2014/main" id="{1EF6C672-64D1-BB73-6B03-319591E2837D}"/>
              </a:ext>
            </a:extLst>
          </p:cNvPr>
          <p:cNvPicPr>
            <a:picLocks noChangeAspect="1"/>
          </p:cNvPicPr>
          <p:nvPr/>
        </p:nvPicPr>
        <p:blipFill>
          <a:blip r:embed="rId4"/>
          <a:stretch>
            <a:fillRect/>
          </a:stretch>
        </p:blipFill>
        <p:spPr>
          <a:xfrm>
            <a:off x="5867848" y="3138059"/>
            <a:ext cx="2778316" cy="3264946"/>
          </a:xfrm>
          <a:prstGeom prst="rect">
            <a:avLst/>
          </a:prstGeom>
        </p:spPr>
      </p:pic>
      <p:sp>
        <p:nvSpPr>
          <p:cNvPr id="17" name="Sous-titre 2">
            <a:extLst>
              <a:ext uri="{FF2B5EF4-FFF2-40B4-BE49-F238E27FC236}">
                <a16:creationId xmlns:a16="http://schemas.microsoft.com/office/drawing/2014/main" id="{F141F319-CF10-4BA7-A677-F85156C2D528}"/>
              </a:ext>
            </a:extLst>
          </p:cNvPr>
          <p:cNvSpPr txBox="1">
            <a:spLocks/>
          </p:cNvSpPr>
          <p:nvPr/>
        </p:nvSpPr>
        <p:spPr>
          <a:xfrm>
            <a:off x="5650799" y="6394263"/>
            <a:ext cx="3197069" cy="342776"/>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Œil dans tronc de charme</a:t>
            </a:r>
          </a:p>
        </p:txBody>
      </p:sp>
      <p:pic>
        <p:nvPicPr>
          <p:cNvPr id="19" name="Image 18">
            <a:extLst>
              <a:ext uri="{FF2B5EF4-FFF2-40B4-BE49-F238E27FC236}">
                <a16:creationId xmlns:a16="http://schemas.microsoft.com/office/drawing/2014/main" id="{BBCFE1BF-75D4-6335-86E4-765376292DAF}"/>
              </a:ext>
            </a:extLst>
          </p:cNvPr>
          <p:cNvPicPr>
            <a:picLocks noChangeAspect="1"/>
          </p:cNvPicPr>
          <p:nvPr/>
        </p:nvPicPr>
        <p:blipFill>
          <a:blip r:embed="rId5"/>
          <a:stretch>
            <a:fillRect/>
          </a:stretch>
        </p:blipFill>
        <p:spPr>
          <a:xfrm>
            <a:off x="9049573" y="3130289"/>
            <a:ext cx="2793658" cy="3264946"/>
          </a:xfrm>
          <a:prstGeom prst="rect">
            <a:avLst/>
          </a:prstGeom>
        </p:spPr>
      </p:pic>
      <p:sp>
        <p:nvSpPr>
          <p:cNvPr id="20" name="Sous-titre 2">
            <a:extLst>
              <a:ext uri="{FF2B5EF4-FFF2-40B4-BE49-F238E27FC236}">
                <a16:creationId xmlns:a16="http://schemas.microsoft.com/office/drawing/2014/main" id="{947F98BB-7535-F71F-0878-35EF7C3BF080}"/>
              </a:ext>
            </a:extLst>
          </p:cNvPr>
          <p:cNvSpPr txBox="1">
            <a:spLocks/>
          </p:cNvSpPr>
          <p:nvPr/>
        </p:nvSpPr>
        <p:spPr>
          <a:xfrm>
            <a:off x="8778737" y="6394263"/>
            <a:ext cx="3197069" cy="342776"/>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Anastomose de troncs de charmes</a:t>
            </a:r>
          </a:p>
        </p:txBody>
      </p:sp>
      <p:pic>
        <p:nvPicPr>
          <p:cNvPr id="2" name="Image 1" descr="Une image contenant Caractère coloré, Graphique, vert, graphique vectoriel&#10;&#10;Description générée automatiquement">
            <a:extLst>
              <a:ext uri="{FF2B5EF4-FFF2-40B4-BE49-F238E27FC236}">
                <a16:creationId xmlns:a16="http://schemas.microsoft.com/office/drawing/2014/main" id="{31E89157-E5F0-8353-9E1D-E56491FD0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653341" flipH="1">
            <a:off x="244137" y="22205"/>
            <a:ext cx="798418" cy="775963"/>
          </a:xfrm>
          <a:prstGeom prst="rect">
            <a:avLst/>
          </a:prstGeom>
        </p:spPr>
      </p:pic>
    </p:spTree>
    <p:extLst>
      <p:ext uri="{BB962C8B-B14F-4D97-AF65-F5344CB8AC3E}">
        <p14:creationId xmlns:p14="http://schemas.microsoft.com/office/powerpoint/2010/main" val="1904035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1319">
        <p15:prstTrans prst="peelOff"/>
      </p:transition>
    </mc:Choice>
    <mc:Fallback xmlns="">
      <p:transition spd="slow" advTm="413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8"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750"/>
                            </p:stCondLst>
                            <p:childTnLst>
                              <p:par>
                                <p:cTn id="18" presetID="53" presetClass="entr" presetSubtype="16" fill="hold" nodeType="afterEffect">
                                  <p:stCondLst>
                                    <p:cond delay="75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1" presetClass="entr" presetSubtype="0" fill="hold" grpId="0" nodeType="withEffect">
                                  <p:stCondLst>
                                    <p:cond delay="75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3000"/>
                            </p:stCondLst>
                            <p:childTnLst>
                              <p:par>
                                <p:cTn id="26" presetID="53" presetClass="entr" presetSubtype="16" fill="hold" nodeType="afterEffect">
                                  <p:stCondLst>
                                    <p:cond delay="75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1" presetClass="entr" presetSubtype="0" fill="hold" grpId="0" nodeType="withEffect">
                                  <p:stCondLst>
                                    <p:cond delay="750"/>
                                  </p:stCondLst>
                                  <p:childTnLst>
                                    <p:set>
                                      <p:cBhvr>
                                        <p:cTn id="32" dur="1" fill="hold">
                                          <p:stCondLst>
                                            <p:cond delay="0"/>
                                          </p:stCondLst>
                                        </p:cTn>
                                        <p:tgtEl>
                                          <p:spTgt spid="14"/>
                                        </p:tgtEl>
                                        <p:attrNameLst>
                                          <p:attrName>style.visibility</p:attrName>
                                        </p:attrNameLst>
                                      </p:cBhvr>
                                      <p:to>
                                        <p:strVal val="visible"/>
                                      </p:to>
                                    </p:set>
                                  </p:childTnLst>
                                </p:cTn>
                              </p:par>
                            </p:childTnLst>
                          </p:cTn>
                        </p:par>
                        <p:par>
                          <p:cTn id="33" fill="hold">
                            <p:stCondLst>
                              <p:cond delay="4250"/>
                            </p:stCondLst>
                            <p:childTnLst>
                              <p:par>
                                <p:cTn id="34" presetID="53" presetClass="entr" presetSubtype="16" fill="hold" nodeType="afterEffect">
                                  <p:stCondLst>
                                    <p:cond delay="75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par>
                                <p:cTn id="39" presetID="1" presetClass="entr" presetSubtype="0" fill="hold" grpId="0" nodeType="withEffect">
                                  <p:stCondLst>
                                    <p:cond delay="75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p:stCondLst>
                              <p:cond delay="5500"/>
                            </p:stCondLst>
                            <p:childTnLst>
                              <p:par>
                                <p:cTn id="42" presetID="53" presetClass="entr" presetSubtype="16" fill="hold" nodeType="afterEffect">
                                  <p:stCondLst>
                                    <p:cond delay="750"/>
                                  </p:stCondLst>
                                  <p:childTnLst>
                                    <p:set>
                                      <p:cBhvr>
                                        <p:cTn id="43" dur="1" fill="hold">
                                          <p:stCondLst>
                                            <p:cond delay="0"/>
                                          </p:stCondLst>
                                        </p:cTn>
                                        <p:tgtEl>
                                          <p:spTgt spid="19"/>
                                        </p:tgtEl>
                                        <p:attrNameLst>
                                          <p:attrName>style.visibility</p:attrName>
                                        </p:attrNameLst>
                                      </p:cBhvr>
                                      <p:to>
                                        <p:strVal val="visible"/>
                                      </p:to>
                                    </p:set>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animEffect transition="in" filter="fade">
                                      <p:cBhvr>
                                        <p:cTn id="46" dur="500"/>
                                        <p:tgtEl>
                                          <p:spTgt spid="19"/>
                                        </p:tgtEl>
                                      </p:cBhvr>
                                    </p:animEffect>
                                  </p:childTnLst>
                                </p:cTn>
                              </p:par>
                              <p:par>
                                <p:cTn id="47" presetID="1" presetClass="entr" presetSubtype="0" fill="hold" grpId="0" nodeType="withEffect">
                                  <p:stCondLst>
                                    <p:cond delay="75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4" grpId="0"/>
      <p:bldP spid="17"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Image 8" descr="Une image contenant croquis, dessin, arbre, art&#10;&#10;Description générée automatiquement">
            <a:extLst>
              <a:ext uri="{FF2B5EF4-FFF2-40B4-BE49-F238E27FC236}">
                <a16:creationId xmlns:a16="http://schemas.microsoft.com/office/drawing/2014/main" id="{9E0E4756-52AB-336A-BA1D-4A3688FFC6E5}"/>
              </a:ext>
            </a:extLst>
          </p:cNvPr>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5201919" y="411153"/>
            <a:ext cx="6745977" cy="6456111"/>
          </a:xfrm>
          <a:prstGeom prst="rect">
            <a:avLst/>
          </a:prstGeom>
        </p:spPr>
      </p:pic>
      <p:sp>
        <p:nvSpPr>
          <p:cNvPr id="4" name="Titre 1">
            <a:extLst>
              <a:ext uri="{FF2B5EF4-FFF2-40B4-BE49-F238E27FC236}">
                <a16:creationId xmlns:a16="http://schemas.microsoft.com/office/drawing/2014/main" id="{EC753DAB-B496-40F8-364D-DA0DB4EEB0CA}"/>
              </a:ext>
            </a:extLst>
          </p:cNvPr>
          <p:cNvSpPr txBox="1">
            <a:spLocks/>
          </p:cNvSpPr>
          <p:nvPr/>
        </p:nvSpPr>
        <p:spPr>
          <a:xfrm>
            <a:off x="853440" y="123701"/>
            <a:ext cx="3576320" cy="655320"/>
          </a:xfrm>
          <a:prstGeom prst="rect">
            <a:avLst/>
          </a:prstGeom>
        </p:spPr>
        <p:txBody>
          <a:bodyPr vert="horz" lIns="91440" tIns="45720" rIns="91440" bIns="45720" rtlCol="0" anchor="t">
            <a:normAutofit fontScale="250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fr-FR" sz="17600" b="1" dirty="0">
                <a:latin typeface="Aldhabi" panose="01000000000000000000" pitchFamily="2" charset="-78"/>
                <a:cs typeface="Aldhabi" panose="01000000000000000000" pitchFamily="2" charset="-78"/>
              </a:rPr>
              <a:t>Population de chêne</a:t>
            </a:r>
            <a:br>
              <a:rPr lang="fr-FR" dirty="0"/>
            </a:br>
            <a:endParaRPr lang="fr-FR" dirty="0"/>
          </a:p>
        </p:txBody>
      </p:sp>
      <p:sp>
        <p:nvSpPr>
          <p:cNvPr id="5" name="ZoneTexte 4">
            <a:extLst>
              <a:ext uri="{FF2B5EF4-FFF2-40B4-BE49-F238E27FC236}">
                <a16:creationId xmlns:a16="http://schemas.microsoft.com/office/drawing/2014/main" id="{D576BA7C-81C2-4C8D-09FA-9E832FE0D19B}"/>
              </a:ext>
            </a:extLst>
          </p:cNvPr>
          <p:cNvSpPr txBox="1"/>
          <p:nvPr/>
        </p:nvSpPr>
        <p:spPr>
          <a:xfrm>
            <a:off x="1061720" y="694303"/>
            <a:ext cx="11018520" cy="1754326"/>
          </a:xfrm>
          <a:prstGeom prst="rect">
            <a:avLst/>
          </a:prstGeom>
          <a:noFill/>
        </p:spPr>
        <p:txBody>
          <a:bodyPr wrap="square">
            <a:spAutoFit/>
          </a:bodyPr>
          <a:lstStyle/>
          <a:p>
            <a:pPr algn="just"/>
            <a:r>
              <a:rPr lang="fr-FR" dirty="0"/>
              <a:t>Un arbre dominant de classe 300cm de circonférence avec fourche basse ; comptabilisé en 2 arbres de 140 cm </a:t>
            </a:r>
          </a:p>
          <a:p>
            <a:pPr algn="just"/>
            <a:r>
              <a:rPr lang="fr-FR" dirty="0"/>
              <a:t>pour l’estimation du volume .</a:t>
            </a:r>
          </a:p>
          <a:p>
            <a:pPr algn="just"/>
            <a:r>
              <a:rPr lang="fr-FR" dirty="0"/>
              <a:t>Ecorce rugueuse et bois de teinte brun clair à brun jaune en fonction de la teneur en tanin</a:t>
            </a:r>
          </a:p>
          <a:p>
            <a:pPr algn="just"/>
            <a:r>
              <a:rPr lang="fr-FR" dirty="0"/>
              <a:t>Ramure étalée avec charpentières</a:t>
            </a:r>
          </a:p>
          <a:p>
            <a:pPr algn="just"/>
            <a:r>
              <a:rPr lang="fr-FR" dirty="0"/>
              <a:t>Anastomose (ou soudure naturelle) sur 4 arbres</a:t>
            </a:r>
          </a:p>
          <a:p>
            <a:pPr algn="just"/>
            <a:r>
              <a:rPr lang="fr-FR" dirty="0"/>
              <a:t>Fourches basses sur 2 arbres</a:t>
            </a:r>
          </a:p>
        </p:txBody>
      </p:sp>
      <p:pic>
        <p:nvPicPr>
          <p:cNvPr id="7" name="Image 6">
            <a:extLst>
              <a:ext uri="{FF2B5EF4-FFF2-40B4-BE49-F238E27FC236}">
                <a16:creationId xmlns:a16="http://schemas.microsoft.com/office/drawing/2014/main" id="{942A1995-842E-6D7F-D8A2-B104C024DBA4}"/>
              </a:ext>
            </a:extLst>
          </p:cNvPr>
          <p:cNvPicPr>
            <a:picLocks noChangeAspect="1"/>
          </p:cNvPicPr>
          <p:nvPr/>
        </p:nvPicPr>
        <p:blipFill>
          <a:blip r:embed="rId3"/>
          <a:stretch>
            <a:fillRect/>
          </a:stretch>
        </p:blipFill>
        <p:spPr>
          <a:xfrm>
            <a:off x="1203811" y="2590800"/>
            <a:ext cx="2516455" cy="3847058"/>
          </a:xfrm>
          <a:prstGeom prst="rect">
            <a:avLst/>
          </a:prstGeom>
        </p:spPr>
      </p:pic>
      <p:sp>
        <p:nvSpPr>
          <p:cNvPr id="8" name="Sous-titre 2">
            <a:extLst>
              <a:ext uri="{FF2B5EF4-FFF2-40B4-BE49-F238E27FC236}">
                <a16:creationId xmlns:a16="http://schemas.microsoft.com/office/drawing/2014/main" id="{32842569-5822-954B-0D8C-878B8B976A28}"/>
              </a:ext>
            </a:extLst>
          </p:cNvPr>
          <p:cNvSpPr txBox="1">
            <a:spLocks/>
          </p:cNvSpPr>
          <p:nvPr/>
        </p:nvSpPr>
        <p:spPr>
          <a:xfrm>
            <a:off x="742811" y="6454596"/>
            <a:ext cx="3197069" cy="342776"/>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Chêne dominant</a:t>
            </a:r>
          </a:p>
        </p:txBody>
      </p:sp>
      <p:sp>
        <p:nvSpPr>
          <p:cNvPr id="2" name="ZoneTexte 1">
            <a:extLst>
              <a:ext uri="{FF2B5EF4-FFF2-40B4-BE49-F238E27FC236}">
                <a16:creationId xmlns:a16="http://schemas.microsoft.com/office/drawing/2014/main" id="{CE88446C-D17D-CA14-2ABC-DDE36006FCDD}"/>
              </a:ext>
            </a:extLst>
          </p:cNvPr>
          <p:cNvSpPr txBox="1"/>
          <p:nvPr/>
        </p:nvSpPr>
        <p:spPr>
          <a:xfrm>
            <a:off x="4831962" y="3699135"/>
            <a:ext cx="6384470" cy="1877437"/>
          </a:xfrm>
          <a:prstGeom prst="rect">
            <a:avLst/>
          </a:prstGeom>
          <a:solidFill>
            <a:srgbClr val="92D050"/>
          </a:solidFill>
          <a:ln w="28575">
            <a:solidFill>
              <a:schemeClr val="accent3">
                <a:lumMod val="50000"/>
              </a:schemeClr>
            </a:solidFill>
            <a:prstDash val="lgDashDotDot"/>
          </a:ln>
        </p:spPr>
        <p:txBody>
          <a:bodyPr wrap="square">
            <a:spAutoFit/>
          </a:bodyPr>
          <a:lstStyle/>
          <a:p>
            <a:pPr algn="ctr"/>
            <a:r>
              <a:rPr lang="fr-FR" sz="3200" b="1" i="0" dirty="0">
                <a:effectLst/>
                <a:latin typeface="Aldhabi" panose="01000000000000000000" pitchFamily="2" charset="-78"/>
                <a:cs typeface="Aldhabi" panose="01000000000000000000" pitchFamily="2" charset="-78"/>
              </a:rPr>
              <a:t>Anastomose</a:t>
            </a:r>
            <a:endParaRPr lang="fr-FR" sz="4000" b="1" i="0" dirty="0">
              <a:effectLst/>
              <a:latin typeface="Aldhabi" panose="01000000000000000000" pitchFamily="2" charset="-78"/>
              <a:cs typeface="Aldhabi" panose="01000000000000000000" pitchFamily="2" charset="-78"/>
            </a:endParaRPr>
          </a:p>
          <a:p>
            <a:pPr algn="just"/>
            <a:r>
              <a:rPr lang="fr-FR" sz="1400" dirty="0">
                <a:latin typeface="+mj-lt"/>
              </a:rPr>
              <a:t>L'anastomose est un phénomène biologique qui désigne la fusion physique et fonctionnelle de deux organes de même nature.</a:t>
            </a:r>
          </a:p>
          <a:p>
            <a:pPr algn="just"/>
            <a:r>
              <a:rPr lang="fr-FR" sz="1400" dirty="0">
                <a:latin typeface="+mj-lt"/>
              </a:rPr>
              <a:t>Chez les arbres, l'anastomose peut se produire entre les racines, les branches ou les troncs de deux végétaux, souvent de la même espèce. L'anastomose est une réaction de protection naturelle de l'arbre contre les blessures, les pathogènes ou les parasites. L'anastomose peut donner des formes curieuses aux arbres.</a:t>
            </a:r>
          </a:p>
        </p:txBody>
      </p:sp>
      <p:pic>
        <p:nvPicPr>
          <p:cNvPr id="3" name="Image 2" descr="Une image contenant Caractère coloré, Graphique, vert, graphique vectoriel&#10;&#10;Description générée automatiquement">
            <a:extLst>
              <a:ext uri="{FF2B5EF4-FFF2-40B4-BE49-F238E27FC236}">
                <a16:creationId xmlns:a16="http://schemas.microsoft.com/office/drawing/2014/main" id="{FD30667F-648C-68F9-1480-FDFB90B94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3341" flipH="1">
            <a:off x="155417" y="-83447"/>
            <a:ext cx="798418" cy="775963"/>
          </a:xfrm>
          <a:prstGeom prst="rect">
            <a:avLst/>
          </a:prstGeom>
        </p:spPr>
      </p:pic>
    </p:spTree>
    <p:extLst>
      <p:ext uri="{BB962C8B-B14F-4D97-AF65-F5344CB8AC3E}">
        <p14:creationId xmlns:p14="http://schemas.microsoft.com/office/powerpoint/2010/main" val="8639220"/>
      </p:ext>
    </p:extLst>
  </p:cSld>
  <p:clrMapOvr>
    <a:masterClrMapping/>
  </p:clrMapOvr>
  <p:transition spd="med" advTm="5498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8" fill="hold" grpId="0" nodeType="after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750"/>
                            </p:stCondLst>
                            <p:childTnLst>
                              <p:par>
                                <p:cTn id="18" presetID="53" presetClass="entr" presetSubtype="16" fill="hold" nodeType="afterEffect">
                                  <p:stCondLst>
                                    <p:cond delay="75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1" presetClass="entr" presetSubtype="0" fill="hold" grpId="0" nodeType="withEffect">
                                  <p:stCondLst>
                                    <p:cond delay="75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3000"/>
                            </p:stCondLst>
                            <p:childTnLst>
                              <p:par>
                                <p:cTn id="26" presetID="26" presetClass="entr" presetSubtype="0" fill="hold" grpId="0" nodeType="afterEffect">
                                  <p:stCondLst>
                                    <p:cond delay="75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Image 7" descr="Une image contenant plante, arbre, plein air, orme&#10;&#10;Description générée automatiquement">
            <a:extLst>
              <a:ext uri="{FF2B5EF4-FFF2-40B4-BE49-F238E27FC236}">
                <a16:creationId xmlns:a16="http://schemas.microsoft.com/office/drawing/2014/main" id="{C04C2783-81FD-4624-45DA-2859F4283654}"/>
              </a:ext>
            </a:extLst>
          </p:cNvPr>
          <p:cNvPicPr>
            <a:picLocks noChangeAspect="1"/>
          </p:cNvPicPr>
          <p:nvPr/>
        </p:nvPicPr>
        <p:blipFill>
          <a:blip r:embed="rId2">
            <a:alphaModFix amt="24000"/>
            <a:extLst>
              <a:ext uri="{28A0092B-C50C-407E-A947-70E740481C1C}">
                <a14:useLocalDpi xmlns:a14="http://schemas.microsoft.com/office/drawing/2010/main" val="0"/>
              </a:ext>
            </a:extLst>
          </a:blip>
          <a:stretch>
            <a:fillRect/>
          </a:stretch>
        </p:blipFill>
        <p:spPr>
          <a:xfrm>
            <a:off x="5609894" y="1113840"/>
            <a:ext cx="5727349" cy="5727349"/>
          </a:xfrm>
          <a:prstGeom prst="ellipse">
            <a:avLst/>
          </a:prstGeom>
          <a:ln>
            <a:noFill/>
          </a:ln>
          <a:effectLst>
            <a:softEdge rad="112500"/>
          </a:effectLst>
        </p:spPr>
      </p:pic>
      <p:sp>
        <p:nvSpPr>
          <p:cNvPr id="4" name="ZoneTexte 3">
            <a:extLst>
              <a:ext uri="{FF2B5EF4-FFF2-40B4-BE49-F238E27FC236}">
                <a16:creationId xmlns:a16="http://schemas.microsoft.com/office/drawing/2014/main" id="{1BEEF129-4E3D-1CAC-41BA-65FDE54A1718}"/>
              </a:ext>
            </a:extLst>
          </p:cNvPr>
          <p:cNvSpPr txBox="1"/>
          <p:nvPr/>
        </p:nvSpPr>
        <p:spPr>
          <a:xfrm>
            <a:off x="6322178" y="3429000"/>
            <a:ext cx="4465397" cy="1000274"/>
          </a:xfrm>
          <a:prstGeom prst="rect">
            <a:avLst/>
          </a:prstGeom>
          <a:noFill/>
        </p:spPr>
        <p:txBody>
          <a:bodyPr wrap="square">
            <a:spAutoFit/>
          </a:bodyPr>
          <a:lstStyle/>
          <a:p>
            <a:endParaRPr lang="fr-FR" sz="500" dirty="0"/>
          </a:p>
          <a:p>
            <a:pPr algn="just"/>
            <a:r>
              <a:rPr lang="fr-FR" dirty="0"/>
              <a:t>Symptômes de maladie sur un charme</a:t>
            </a:r>
          </a:p>
          <a:p>
            <a:pPr algn="just"/>
            <a:r>
              <a:rPr lang="fr-FR" dirty="0"/>
              <a:t>de classe 1, de circonférence 120cm</a:t>
            </a:r>
          </a:p>
          <a:p>
            <a:pPr algn="just"/>
            <a:r>
              <a:rPr lang="fr-FR" dirty="0"/>
              <a:t>Arbre mort encore sur pied de classe 70cm.</a:t>
            </a:r>
          </a:p>
        </p:txBody>
      </p:sp>
      <p:pic>
        <p:nvPicPr>
          <p:cNvPr id="6" name="Image 5">
            <a:extLst>
              <a:ext uri="{FF2B5EF4-FFF2-40B4-BE49-F238E27FC236}">
                <a16:creationId xmlns:a16="http://schemas.microsoft.com/office/drawing/2014/main" id="{6FCD6553-D599-7D23-C26E-64498009D460}"/>
              </a:ext>
            </a:extLst>
          </p:cNvPr>
          <p:cNvPicPr>
            <a:picLocks noChangeAspect="1"/>
          </p:cNvPicPr>
          <p:nvPr/>
        </p:nvPicPr>
        <p:blipFill>
          <a:blip r:embed="rId3"/>
          <a:stretch>
            <a:fillRect/>
          </a:stretch>
        </p:blipFill>
        <p:spPr>
          <a:xfrm>
            <a:off x="929035" y="339470"/>
            <a:ext cx="4581151" cy="5884047"/>
          </a:xfrm>
          <a:prstGeom prst="rect">
            <a:avLst/>
          </a:prstGeom>
        </p:spPr>
      </p:pic>
      <p:sp>
        <p:nvSpPr>
          <p:cNvPr id="9" name="Sous-titre 2">
            <a:extLst>
              <a:ext uri="{FF2B5EF4-FFF2-40B4-BE49-F238E27FC236}">
                <a16:creationId xmlns:a16="http://schemas.microsoft.com/office/drawing/2014/main" id="{F6E83BCF-6A67-43E9-05AB-290C3D32BA39}"/>
              </a:ext>
            </a:extLst>
          </p:cNvPr>
          <p:cNvSpPr txBox="1">
            <a:spLocks/>
          </p:cNvSpPr>
          <p:nvPr/>
        </p:nvSpPr>
        <p:spPr>
          <a:xfrm>
            <a:off x="1923020" y="6223517"/>
            <a:ext cx="2593180" cy="342776"/>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Arbre mort signalé rubalise</a:t>
            </a:r>
          </a:p>
        </p:txBody>
      </p:sp>
      <p:pic>
        <p:nvPicPr>
          <p:cNvPr id="2" name="Image 1" descr="Une image contenant Caractère coloré, Graphique, vert, graphique vectoriel&#10;&#10;Description générée automatiquement">
            <a:extLst>
              <a:ext uri="{FF2B5EF4-FFF2-40B4-BE49-F238E27FC236}">
                <a16:creationId xmlns:a16="http://schemas.microsoft.com/office/drawing/2014/main" id="{D680DF86-1232-FBBC-48BB-09863A3FB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3341" flipH="1">
            <a:off x="6139657" y="312793"/>
            <a:ext cx="798418" cy="775963"/>
          </a:xfrm>
          <a:prstGeom prst="rect">
            <a:avLst/>
          </a:prstGeom>
        </p:spPr>
      </p:pic>
      <p:sp>
        <p:nvSpPr>
          <p:cNvPr id="3" name="ZoneTexte 2">
            <a:extLst>
              <a:ext uri="{FF2B5EF4-FFF2-40B4-BE49-F238E27FC236}">
                <a16:creationId xmlns:a16="http://schemas.microsoft.com/office/drawing/2014/main" id="{D7527EB7-D97A-4884-D7F1-8F81AACE2D92}"/>
              </a:ext>
            </a:extLst>
          </p:cNvPr>
          <p:cNvSpPr txBox="1"/>
          <p:nvPr/>
        </p:nvSpPr>
        <p:spPr>
          <a:xfrm>
            <a:off x="7022373" y="419856"/>
            <a:ext cx="4439535" cy="707886"/>
          </a:xfrm>
          <a:prstGeom prst="rect">
            <a:avLst/>
          </a:prstGeom>
          <a:noFill/>
        </p:spPr>
        <p:txBody>
          <a:bodyPr wrap="square">
            <a:spAutoFit/>
          </a:bodyPr>
          <a:lstStyle/>
          <a:p>
            <a:r>
              <a:rPr lang="fr-FR" sz="4000" b="1" dirty="0">
                <a:latin typeface="Aldhabi" panose="01000000000000000000" pitchFamily="2" charset="-78"/>
                <a:cs typeface="Aldhabi" panose="01000000000000000000" pitchFamily="2" charset="-78"/>
              </a:rPr>
              <a:t>Etat sanitaire des charmes</a:t>
            </a:r>
          </a:p>
        </p:txBody>
      </p:sp>
      <p:pic>
        <p:nvPicPr>
          <p:cNvPr id="10" name="Image 9" descr="Une image contenant plante, arbre, feuille, branche&#10;&#10;Description générée automatiquement">
            <a:extLst>
              <a:ext uri="{FF2B5EF4-FFF2-40B4-BE49-F238E27FC236}">
                <a16:creationId xmlns:a16="http://schemas.microsoft.com/office/drawing/2014/main" id="{D2738210-F27A-7D88-A152-0586883B91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6174">
            <a:off x="10525782" y="2121164"/>
            <a:ext cx="1872252" cy="3104253"/>
          </a:xfrm>
          <a:prstGeom prst="rect">
            <a:avLst/>
          </a:prstGeom>
        </p:spPr>
      </p:pic>
      <p:pic>
        <p:nvPicPr>
          <p:cNvPr id="11" name="Image 10" descr="Une image contenant plante, arbre, feuille, branche&#10;&#10;Description générée automatiquement">
            <a:extLst>
              <a:ext uri="{FF2B5EF4-FFF2-40B4-BE49-F238E27FC236}">
                <a16:creationId xmlns:a16="http://schemas.microsoft.com/office/drawing/2014/main" id="{A8622268-000E-1472-F599-4A37F197E7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398683" flipH="1">
            <a:off x="10328484" y="204275"/>
            <a:ext cx="1872252" cy="3104253"/>
          </a:xfrm>
          <a:prstGeom prst="rect">
            <a:avLst/>
          </a:prstGeom>
        </p:spPr>
      </p:pic>
    </p:spTree>
    <p:extLst>
      <p:ext uri="{BB962C8B-B14F-4D97-AF65-F5344CB8AC3E}">
        <p14:creationId xmlns:p14="http://schemas.microsoft.com/office/powerpoint/2010/main" val="196266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837">
        <p15:prstTrans prst="peelOff"/>
      </p:transition>
    </mc:Choice>
    <mc:Fallback xmlns="">
      <p:transition spd="slow" advTm="208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6" presetClass="entr" presetSubtype="32"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2000"/>
                                        <p:tgtEl>
                                          <p:spTgt spid="8"/>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3250"/>
                            </p:stCondLst>
                            <p:childTnLst>
                              <p:par>
                                <p:cTn id="21" presetID="53" presetClass="entr" presetSubtype="16" fill="hold" nodeType="afterEffect">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1" presetClass="entr" presetSubtype="0" fill="hold" grpId="0" nodeType="withEffect">
                                  <p:stCondLst>
                                    <p:cond delay="75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p:stCondLst>
                              <p:cond delay="4500"/>
                            </p:stCondLst>
                            <p:childTnLst>
                              <p:par>
                                <p:cTn id="29" presetID="22" presetClass="entr" presetSubtype="1" fill="hold" nodeType="afterEffect">
                                  <p:stCondLst>
                                    <p:cond delay="75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par>
                          <p:cTn id="32" fill="hold">
                            <p:stCondLst>
                              <p:cond delay="5750"/>
                            </p:stCondLst>
                            <p:childTnLst>
                              <p:par>
                                <p:cTn id="33" presetID="22" presetClass="entr" presetSubtype="1" fill="hold" nodeType="afterEffect">
                                  <p:stCondLst>
                                    <p:cond delay="25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Image 6" descr="Une image contenant noir, obscurité&#10;&#10;Description générée automatiquement">
            <a:extLst>
              <a:ext uri="{FF2B5EF4-FFF2-40B4-BE49-F238E27FC236}">
                <a16:creationId xmlns:a16="http://schemas.microsoft.com/office/drawing/2014/main" id="{04142DDE-A1BD-4A25-E9E4-A673DF4994F9}"/>
              </a:ext>
            </a:extLst>
          </p:cNvPr>
          <p:cNvPicPr>
            <a:picLocks noChangeAspect="1"/>
          </p:cNvPicPr>
          <p:nvPr/>
        </p:nvPicPr>
        <p:blipFill>
          <a:blip r:embed="rId2">
            <a:alphaModFix amt="21000"/>
            <a:extLst>
              <a:ext uri="{28A0092B-C50C-407E-A947-70E740481C1C}">
                <a14:useLocalDpi xmlns:a14="http://schemas.microsoft.com/office/drawing/2010/main" val="0"/>
              </a:ext>
            </a:extLst>
          </a:blip>
          <a:stretch>
            <a:fillRect/>
          </a:stretch>
        </p:blipFill>
        <p:spPr>
          <a:xfrm>
            <a:off x="1737360" y="0"/>
            <a:ext cx="9144000" cy="6858000"/>
          </a:xfrm>
          <a:prstGeom prst="rect">
            <a:avLst/>
          </a:prstGeom>
          <a:effectLst>
            <a:softEdge rad="0"/>
          </a:effectLst>
        </p:spPr>
      </p:pic>
      <p:sp>
        <p:nvSpPr>
          <p:cNvPr id="2" name="Titre 1">
            <a:extLst>
              <a:ext uri="{FF2B5EF4-FFF2-40B4-BE49-F238E27FC236}">
                <a16:creationId xmlns:a16="http://schemas.microsoft.com/office/drawing/2014/main" id="{E46697EA-2340-753A-67C7-CDF3B998D571}"/>
              </a:ext>
            </a:extLst>
          </p:cNvPr>
          <p:cNvSpPr>
            <a:spLocks noGrp="1"/>
          </p:cNvSpPr>
          <p:nvPr>
            <p:ph type="title"/>
          </p:nvPr>
        </p:nvSpPr>
        <p:spPr>
          <a:xfrm>
            <a:off x="731520" y="1218680"/>
            <a:ext cx="11155680" cy="2575560"/>
          </a:xfrm>
        </p:spPr>
        <p:txBody>
          <a:bodyPr>
            <a:normAutofit fontScale="90000"/>
          </a:bodyPr>
          <a:lstStyle/>
          <a:p>
            <a:pPr marL="0" marR="0" lvl="0" indent="0" algn="ctr" defTabSz="914400" rtl="0" eaLnBrk="1" fontAlgn="auto" latinLnBrk="0" hangingPunct="1">
              <a:lnSpc>
                <a:spcPct val="94000"/>
              </a:lnSpc>
              <a:spcBef>
                <a:spcPts val="1000"/>
              </a:spcBef>
              <a:spcAft>
                <a:spcPts val="200"/>
              </a:spcAft>
              <a:buClrTx/>
              <a:buSzTx/>
              <a:buFont typeface="Franklin Gothic Book" panose="020B0503020102020204" pitchFamily="34" charset="0"/>
              <a:buNone/>
              <a:tabLst/>
              <a:defRPr/>
            </a:pPr>
            <a:r>
              <a:rPr lang="fr-FR" sz="8000" b="1" dirty="0">
                <a:latin typeface="Aldhabi" panose="01000000000000000000" pitchFamily="2" charset="-78"/>
                <a:cs typeface="Aldhabi" panose="01000000000000000000" pitchFamily="2" charset="-78"/>
              </a:rPr>
              <a:t>« Si, marchant dans la forêt, </a:t>
            </a:r>
            <a:br>
              <a:rPr lang="fr-FR" sz="8000" b="1" dirty="0">
                <a:latin typeface="Aldhabi" panose="01000000000000000000" pitchFamily="2" charset="-78"/>
                <a:cs typeface="Aldhabi" panose="01000000000000000000" pitchFamily="2" charset="-78"/>
              </a:rPr>
            </a:br>
            <a:r>
              <a:rPr lang="fr-FR" sz="8000" b="1" dirty="0">
                <a:latin typeface="Aldhabi" panose="01000000000000000000" pitchFamily="2" charset="-78"/>
                <a:cs typeface="Aldhabi" panose="01000000000000000000" pitchFamily="2" charset="-78"/>
              </a:rPr>
              <a:t>tu rencontres deux fois le même arbre, </a:t>
            </a:r>
            <a:br>
              <a:rPr lang="fr-FR" sz="8000" b="1" dirty="0">
                <a:latin typeface="Aldhabi" panose="01000000000000000000" pitchFamily="2" charset="-78"/>
                <a:cs typeface="Aldhabi" panose="01000000000000000000" pitchFamily="2" charset="-78"/>
              </a:rPr>
            </a:br>
            <a:r>
              <a:rPr lang="fr-FR" sz="8000" b="1" dirty="0">
                <a:latin typeface="Aldhabi" panose="01000000000000000000" pitchFamily="2" charset="-78"/>
                <a:cs typeface="Aldhabi" panose="01000000000000000000" pitchFamily="2" charset="-78"/>
              </a:rPr>
              <a:t>c'est que tu es perdu »</a:t>
            </a:r>
            <a:br>
              <a:rPr lang="fr-FR" dirty="0"/>
            </a:br>
            <a:br>
              <a:rPr kumimoji="0" lang="fr-FR" sz="2000" b="0" i="0" u="none" strike="noStrike" kern="1200" cap="none" spc="0" normalizeH="0" baseline="0" noProof="0" dirty="0">
                <a:ln>
                  <a:noFill/>
                </a:ln>
                <a:solidFill>
                  <a:srgbClr val="191B0E"/>
                </a:solidFill>
                <a:effectLst/>
                <a:uLnTx/>
                <a:uFillTx/>
                <a:latin typeface="Franklin Gothic Book" panose="020B0503020102020204"/>
                <a:ea typeface="+mn-ea"/>
                <a:cs typeface="+mn-cs"/>
              </a:rPr>
            </a:br>
            <a:endParaRPr lang="fr-FR" dirty="0"/>
          </a:p>
        </p:txBody>
      </p:sp>
      <p:sp>
        <p:nvSpPr>
          <p:cNvPr id="5" name="Sous-titre 2">
            <a:extLst>
              <a:ext uri="{FF2B5EF4-FFF2-40B4-BE49-F238E27FC236}">
                <a16:creationId xmlns:a16="http://schemas.microsoft.com/office/drawing/2014/main" id="{2F47B50B-81B5-ACC0-14CB-8F670D2675DF}"/>
              </a:ext>
            </a:extLst>
          </p:cNvPr>
          <p:cNvSpPr txBox="1">
            <a:spLocks/>
          </p:cNvSpPr>
          <p:nvPr/>
        </p:nvSpPr>
        <p:spPr>
          <a:xfrm>
            <a:off x="8217106" y="4832059"/>
            <a:ext cx="2237534" cy="361721"/>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Proverbe chinois</a:t>
            </a:r>
          </a:p>
        </p:txBody>
      </p:sp>
      <p:pic>
        <p:nvPicPr>
          <p:cNvPr id="3" name="Image 2" descr="Une image contenant sombre, nuit, ciel nocturne&#10;&#10;Description générée automatiquement">
            <a:extLst>
              <a:ext uri="{FF2B5EF4-FFF2-40B4-BE49-F238E27FC236}">
                <a16:creationId xmlns:a16="http://schemas.microsoft.com/office/drawing/2014/main" id="{38A5970A-BE68-CECF-CAA3-0493FB5416C8}"/>
              </a:ext>
            </a:extLst>
          </p:cNvPr>
          <p:cNvPicPr>
            <a:picLocks noChangeAspect="1"/>
          </p:cNvPicPr>
          <p:nvPr/>
        </p:nvPicPr>
        <p:blipFill>
          <a:blip r:embed="rId3">
            <a:alphaModFix amt="59000"/>
            <a:biLevel thresh="75000"/>
            <a:extLst>
              <a:ext uri="{28A0092B-C50C-407E-A947-70E740481C1C}">
                <a14:useLocalDpi xmlns:a14="http://schemas.microsoft.com/office/drawing/2010/main" val="0"/>
              </a:ext>
            </a:extLst>
          </a:blip>
          <a:stretch>
            <a:fillRect/>
          </a:stretch>
        </p:blipFill>
        <p:spPr>
          <a:xfrm rot="7404872" flipH="1">
            <a:off x="1065180" y="3672345"/>
            <a:ext cx="773069" cy="1546138"/>
          </a:xfrm>
          <a:prstGeom prst="rect">
            <a:avLst/>
          </a:prstGeom>
        </p:spPr>
      </p:pic>
      <p:pic>
        <p:nvPicPr>
          <p:cNvPr id="4" name="Image 3" descr="Une image contenant sombre, nuit, ciel nocturne&#10;&#10;Description générée automatiquement">
            <a:extLst>
              <a:ext uri="{FF2B5EF4-FFF2-40B4-BE49-F238E27FC236}">
                <a16:creationId xmlns:a16="http://schemas.microsoft.com/office/drawing/2014/main" id="{599DD99D-7C94-583A-BDE5-10FF8C3687AF}"/>
              </a:ext>
            </a:extLst>
          </p:cNvPr>
          <p:cNvPicPr>
            <a:picLocks noChangeAspect="1"/>
          </p:cNvPicPr>
          <p:nvPr/>
        </p:nvPicPr>
        <p:blipFill>
          <a:blip r:embed="rId3">
            <a:alphaModFix amt="59000"/>
            <a:biLevel thresh="75000"/>
            <a:extLst>
              <a:ext uri="{28A0092B-C50C-407E-A947-70E740481C1C}">
                <a14:useLocalDpi xmlns:a14="http://schemas.microsoft.com/office/drawing/2010/main" val="0"/>
              </a:ext>
            </a:extLst>
          </a:blip>
          <a:stretch>
            <a:fillRect/>
          </a:stretch>
        </p:blipFill>
        <p:spPr>
          <a:xfrm rot="7443319">
            <a:off x="1636475" y="5331775"/>
            <a:ext cx="773069" cy="1546138"/>
          </a:xfrm>
          <a:prstGeom prst="rect">
            <a:avLst/>
          </a:prstGeom>
        </p:spPr>
      </p:pic>
      <p:pic>
        <p:nvPicPr>
          <p:cNvPr id="6" name="Image 5" descr="Une image contenant sombre, nuit, ciel nocturne&#10;&#10;Description générée automatiquement">
            <a:extLst>
              <a:ext uri="{FF2B5EF4-FFF2-40B4-BE49-F238E27FC236}">
                <a16:creationId xmlns:a16="http://schemas.microsoft.com/office/drawing/2014/main" id="{19022474-BE97-9E20-FE6F-837683D46E54}"/>
              </a:ext>
            </a:extLst>
          </p:cNvPr>
          <p:cNvPicPr>
            <a:picLocks noChangeAspect="1"/>
          </p:cNvPicPr>
          <p:nvPr/>
        </p:nvPicPr>
        <p:blipFill>
          <a:blip r:embed="rId3">
            <a:alphaModFix amt="59000"/>
            <a:biLevel thresh="75000"/>
            <a:extLst>
              <a:ext uri="{28A0092B-C50C-407E-A947-70E740481C1C}">
                <a14:useLocalDpi xmlns:a14="http://schemas.microsoft.com/office/drawing/2010/main" val="0"/>
              </a:ext>
            </a:extLst>
          </a:blip>
          <a:stretch>
            <a:fillRect/>
          </a:stretch>
        </p:blipFill>
        <p:spPr>
          <a:xfrm rot="7797826" flipH="1">
            <a:off x="3417821" y="5371423"/>
            <a:ext cx="773069" cy="1546138"/>
          </a:xfrm>
          <a:prstGeom prst="rect">
            <a:avLst/>
          </a:prstGeom>
        </p:spPr>
      </p:pic>
      <p:pic>
        <p:nvPicPr>
          <p:cNvPr id="8" name="Image 7" descr="Une image contenant sombre, nuit, ciel nocturne&#10;&#10;Description générée automatiquement">
            <a:extLst>
              <a:ext uri="{FF2B5EF4-FFF2-40B4-BE49-F238E27FC236}">
                <a16:creationId xmlns:a16="http://schemas.microsoft.com/office/drawing/2014/main" id="{6B7C30C7-4529-CC83-20A0-8389055866DE}"/>
              </a:ext>
            </a:extLst>
          </p:cNvPr>
          <p:cNvPicPr>
            <a:picLocks noChangeAspect="1"/>
          </p:cNvPicPr>
          <p:nvPr/>
        </p:nvPicPr>
        <p:blipFill>
          <a:blip r:embed="rId3">
            <a:alphaModFix amt="59000"/>
            <a:biLevel thresh="75000"/>
            <a:extLst>
              <a:ext uri="{28A0092B-C50C-407E-A947-70E740481C1C}">
                <a14:useLocalDpi xmlns:a14="http://schemas.microsoft.com/office/drawing/2010/main" val="0"/>
              </a:ext>
            </a:extLst>
          </a:blip>
          <a:stretch>
            <a:fillRect/>
          </a:stretch>
        </p:blipFill>
        <p:spPr>
          <a:xfrm rot="18985159" flipH="1">
            <a:off x="11102399" y="1514920"/>
            <a:ext cx="773069" cy="1546138"/>
          </a:xfrm>
          <a:prstGeom prst="rect">
            <a:avLst/>
          </a:prstGeom>
        </p:spPr>
      </p:pic>
      <p:pic>
        <p:nvPicPr>
          <p:cNvPr id="10" name="Image 9" descr="Une image contenant sombre, nuit, ciel nocturne&#10;&#10;Description générée automatiquement">
            <a:extLst>
              <a:ext uri="{FF2B5EF4-FFF2-40B4-BE49-F238E27FC236}">
                <a16:creationId xmlns:a16="http://schemas.microsoft.com/office/drawing/2014/main" id="{C477FF13-A35A-1BCA-FC7F-43BA2D91861F}"/>
              </a:ext>
            </a:extLst>
          </p:cNvPr>
          <p:cNvPicPr>
            <a:picLocks noChangeAspect="1"/>
          </p:cNvPicPr>
          <p:nvPr/>
        </p:nvPicPr>
        <p:blipFill>
          <a:blip r:embed="rId3">
            <a:alphaModFix amt="59000"/>
            <a:biLevel thresh="75000"/>
            <a:extLst>
              <a:ext uri="{28A0092B-C50C-407E-A947-70E740481C1C}">
                <a14:useLocalDpi xmlns:a14="http://schemas.microsoft.com/office/drawing/2010/main" val="0"/>
              </a:ext>
            </a:extLst>
          </a:blip>
          <a:stretch>
            <a:fillRect/>
          </a:stretch>
        </p:blipFill>
        <p:spPr>
          <a:xfrm rot="18775102">
            <a:off x="10494825" y="-73298"/>
            <a:ext cx="773069" cy="1546138"/>
          </a:xfrm>
          <a:prstGeom prst="rect">
            <a:avLst/>
          </a:prstGeom>
        </p:spPr>
      </p:pic>
    </p:spTree>
    <p:extLst>
      <p:ext uri="{BB962C8B-B14F-4D97-AF65-F5344CB8AC3E}">
        <p14:creationId xmlns:p14="http://schemas.microsoft.com/office/powerpoint/2010/main" val="4234857904"/>
      </p:ext>
    </p:extLst>
  </p:cSld>
  <p:clrMapOvr>
    <a:masterClrMapping/>
  </p:clrMapOvr>
  <p:transition spd="slow" advTm="651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25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25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age 2" descr="Une image contenant noir, obscurité&#10;&#10;Description générée automatiquement">
            <a:extLst>
              <a:ext uri="{FF2B5EF4-FFF2-40B4-BE49-F238E27FC236}">
                <a16:creationId xmlns:a16="http://schemas.microsoft.com/office/drawing/2014/main" id="{2C5D72C5-8795-C461-18C6-E83993FEFCD1}"/>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rot="12826053">
            <a:off x="6931025" y="-101600"/>
            <a:ext cx="4629150" cy="6858000"/>
          </a:xfrm>
          <a:prstGeom prst="rect">
            <a:avLst/>
          </a:prstGeom>
        </p:spPr>
      </p:pic>
      <p:sp>
        <p:nvSpPr>
          <p:cNvPr id="4" name="ZoneTexte 3">
            <a:extLst>
              <a:ext uri="{FF2B5EF4-FFF2-40B4-BE49-F238E27FC236}">
                <a16:creationId xmlns:a16="http://schemas.microsoft.com/office/drawing/2014/main" id="{799C4185-241F-DE98-D437-93E54EB03C89}"/>
              </a:ext>
            </a:extLst>
          </p:cNvPr>
          <p:cNvSpPr txBox="1"/>
          <p:nvPr/>
        </p:nvSpPr>
        <p:spPr>
          <a:xfrm>
            <a:off x="951722" y="988241"/>
            <a:ext cx="11028784" cy="1277273"/>
          </a:xfrm>
          <a:prstGeom prst="rect">
            <a:avLst/>
          </a:prstGeom>
          <a:noFill/>
        </p:spPr>
        <p:txBody>
          <a:bodyPr wrap="square">
            <a:spAutoFit/>
          </a:bodyPr>
          <a:lstStyle/>
          <a:p>
            <a:endParaRPr lang="fr-FR" sz="500" dirty="0"/>
          </a:p>
          <a:p>
            <a:pPr algn="just"/>
            <a:r>
              <a:rPr lang="fr-FR" dirty="0"/>
              <a:t>Attaque du tigre du chêne ou punaise réticulée </a:t>
            </a:r>
            <a:r>
              <a:rPr lang="fr-FR" dirty="0" err="1"/>
              <a:t>Corythucha</a:t>
            </a:r>
            <a:r>
              <a:rPr lang="fr-FR" dirty="0"/>
              <a:t> </a:t>
            </a:r>
            <a:r>
              <a:rPr lang="fr-FR" dirty="0" err="1"/>
              <a:t>arcuata</a:t>
            </a:r>
            <a:r>
              <a:rPr lang="fr-FR" dirty="0"/>
              <a:t> : </a:t>
            </a:r>
          </a:p>
          <a:p>
            <a:pPr algn="just"/>
            <a:r>
              <a:rPr lang="fr-FR" dirty="0"/>
              <a:t>Insecte piqueur suceur en France depuis mai 2017.</a:t>
            </a:r>
          </a:p>
          <a:p>
            <a:pPr algn="just"/>
            <a:r>
              <a:rPr lang="fr-FR" dirty="0"/>
              <a:t>Dégâts observables sous la forme de nécroses visibles sur la face supérieure des feuilles et de taches orangées à brunes. Il en résultera un jaunissement généralisé des feuilles et leur chute prématurée.</a:t>
            </a:r>
          </a:p>
        </p:txBody>
      </p:sp>
      <p:pic>
        <p:nvPicPr>
          <p:cNvPr id="16" name="Image 15">
            <a:extLst>
              <a:ext uri="{FF2B5EF4-FFF2-40B4-BE49-F238E27FC236}">
                <a16:creationId xmlns:a16="http://schemas.microsoft.com/office/drawing/2014/main" id="{2DCC227B-DF5A-90D4-0A8F-338B70EEB481}"/>
              </a:ext>
            </a:extLst>
          </p:cNvPr>
          <p:cNvPicPr>
            <a:picLocks noChangeAspect="1"/>
          </p:cNvPicPr>
          <p:nvPr/>
        </p:nvPicPr>
        <p:blipFill>
          <a:blip r:embed="rId3"/>
          <a:stretch>
            <a:fillRect/>
          </a:stretch>
        </p:blipFill>
        <p:spPr>
          <a:xfrm>
            <a:off x="951722" y="3197213"/>
            <a:ext cx="5380524" cy="2979653"/>
          </a:xfrm>
          <a:prstGeom prst="rect">
            <a:avLst/>
          </a:prstGeom>
        </p:spPr>
      </p:pic>
      <p:pic>
        <p:nvPicPr>
          <p:cNvPr id="6" name="Image 5">
            <a:extLst>
              <a:ext uri="{FF2B5EF4-FFF2-40B4-BE49-F238E27FC236}">
                <a16:creationId xmlns:a16="http://schemas.microsoft.com/office/drawing/2014/main" id="{1C178DAE-43AE-8B22-E752-AF5DFE2EF29D}"/>
              </a:ext>
            </a:extLst>
          </p:cNvPr>
          <p:cNvPicPr>
            <a:picLocks noChangeAspect="1"/>
          </p:cNvPicPr>
          <p:nvPr/>
        </p:nvPicPr>
        <p:blipFill>
          <a:blip r:embed="rId4"/>
          <a:stretch>
            <a:fillRect/>
          </a:stretch>
        </p:blipFill>
        <p:spPr>
          <a:xfrm>
            <a:off x="6466113" y="3197213"/>
            <a:ext cx="5298757" cy="2979653"/>
          </a:xfrm>
          <a:prstGeom prst="rect">
            <a:avLst/>
          </a:prstGeom>
        </p:spPr>
      </p:pic>
      <p:sp>
        <p:nvSpPr>
          <p:cNvPr id="8" name="Sous-titre 2">
            <a:extLst>
              <a:ext uri="{FF2B5EF4-FFF2-40B4-BE49-F238E27FC236}">
                <a16:creationId xmlns:a16="http://schemas.microsoft.com/office/drawing/2014/main" id="{970B9C8D-AD52-C45E-5DD7-818E2E65C226}"/>
              </a:ext>
            </a:extLst>
          </p:cNvPr>
          <p:cNvSpPr txBox="1">
            <a:spLocks/>
          </p:cNvSpPr>
          <p:nvPr/>
        </p:nvSpPr>
        <p:spPr>
          <a:xfrm>
            <a:off x="4559640" y="6287557"/>
            <a:ext cx="3812946" cy="342776"/>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Symptômes attaque de Tigre sur feuillage</a:t>
            </a:r>
          </a:p>
        </p:txBody>
      </p:sp>
      <p:pic>
        <p:nvPicPr>
          <p:cNvPr id="5" name="Image 4" descr="Une image contenant Caractère coloré, Graphique, vert, graphique vectoriel&#10;&#10;Description générée automatiquement">
            <a:extLst>
              <a:ext uri="{FF2B5EF4-FFF2-40B4-BE49-F238E27FC236}">
                <a16:creationId xmlns:a16="http://schemas.microsoft.com/office/drawing/2014/main" id="{D70F8A0E-9E1F-AAF7-61D0-8FEE073986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653341" flipH="1">
            <a:off x="267179" y="44494"/>
            <a:ext cx="798418" cy="775963"/>
          </a:xfrm>
          <a:prstGeom prst="rect">
            <a:avLst/>
          </a:prstGeom>
        </p:spPr>
      </p:pic>
      <p:sp>
        <p:nvSpPr>
          <p:cNvPr id="7" name="ZoneTexte 6">
            <a:extLst>
              <a:ext uri="{FF2B5EF4-FFF2-40B4-BE49-F238E27FC236}">
                <a16:creationId xmlns:a16="http://schemas.microsoft.com/office/drawing/2014/main" id="{8B596595-9E2B-322D-A2F4-97CC084102A0}"/>
              </a:ext>
            </a:extLst>
          </p:cNvPr>
          <p:cNvSpPr txBox="1"/>
          <p:nvPr/>
        </p:nvSpPr>
        <p:spPr>
          <a:xfrm>
            <a:off x="951722" y="183818"/>
            <a:ext cx="11028784" cy="723275"/>
          </a:xfrm>
          <a:prstGeom prst="rect">
            <a:avLst/>
          </a:prstGeom>
          <a:noFill/>
        </p:spPr>
        <p:txBody>
          <a:bodyPr wrap="square">
            <a:spAutoFit/>
          </a:bodyPr>
          <a:lstStyle/>
          <a:p>
            <a:r>
              <a:rPr lang="fr-FR" sz="3600" b="1" dirty="0">
                <a:latin typeface="Aldhabi" panose="01000000000000000000" pitchFamily="2" charset="-78"/>
                <a:cs typeface="Aldhabi" panose="01000000000000000000" pitchFamily="2" charset="-78"/>
              </a:rPr>
              <a:t>Etat sanitaire des chênes</a:t>
            </a:r>
          </a:p>
          <a:p>
            <a:endParaRPr lang="fr-FR" sz="500" dirty="0"/>
          </a:p>
        </p:txBody>
      </p:sp>
    </p:spTree>
    <p:extLst>
      <p:ext uri="{BB962C8B-B14F-4D97-AF65-F5344CB8AC3E}">
        <p14:creationId xmlns:p14="http://schemas.microsoft.com/office/powerpoint/2010/main" val="3321497888"/>
      </p:ext>
    </p:extLst>
  </p:cSld>
  <p:clrMapOvr>
    <a:masterClrMapping/>
  </p:clrMapOvr>
  <p:transition spd="med" advTm="4108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8" fill="hold" grpId="0" nodeType="after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750"/>
                            </p:stCondLst>
                            <p:childTnLst>
                              <p:par>
                                <p:cTn id="18" presetID="53" presetClass="entr" presetSubtype="16" fill="hold" nodeType="afterEffect">
                                  <p:stCondLst>
                                    <p:cond delay="75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nodeType="withEffect">
                                  <p:stCondLst>
                                    <p:cond delay="75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3000"/>
                            </p:stCondLst>
                            <p:childTnLst>
                              <p:par>
                                <p:cTn id="29" presetID="1" presetClass="entr" presetSubtype="0" fill="hold" grpId="0" nodeType="afterEffect">
                                  <p:stCondLst>
                                    <p:cond delay="25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D6D7CB1-4685-9B9B-BF75-A4B75EACF1BC}"/>
              </a:ext>
            </a:extLst>
          </p:cNvPr>
          <p:cNvPicPr>
            <a:picLocks noChangeAspect="1"/>
          </p:cNvPicPr>
          <p:nvPr/>
        </p:nvPicPr>
        <p:blipFill>
          <a:blip r:embed="rId2"/>
          <a:stretch>
            <a:fillRect/>
          </a:stretch>
        </p:blipFill>
        <p:spPr>
          <a:xfrm>
            <a:off x="1767712" y="3775728"/>
            <a:ext cx="4302288" cy="2615740"/>
          </a:xfrm>
          <a:prstGeom prst="rect">
            <a:avLst/>
          </a:prstGeom>
        </p:spPr>
      </p:pic>
      <p:sp>
        <p:nvSpPr>
          <p:cNvPr id="5" name="Sous-titre 2">
            <a:extLst>
              <a:ext uri="{FF2B5EF4-FFF2-40B4-BE49-F238E27FC236}">
                <a16:creationId xmlns:a16="http://schemas.microsoft.com/office/drawing/2014/main" id="{558029B5-FCAA-DAA7-DD0A-196E24C218AA}"/>
              </a:ext>
            </a:extLst>
          </p:cNvPr>
          <p:cNvSpPr txBox="1">
            <a:spLocks/>
          </p:cNvSpPr>
          <p:nvPr/>
        </p:nvSpPr>
        <p:spPr>
          <a:xfrm>
            <a:off x="1767712" y="6391468"/>
            <a:ext cx="4302288" cy="342776"/>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Punaise réticulée ou Tigre du Chêne (Observation septembre 2023)</a:t>
            </a:r>
          </a:p>
        </p:txBody>
      </p:sp>
      <p:sp>
        <p:nvSpPr>
          <p:cNvPr id="6" name="ZoneTexte 5">
            <a:extLst>
              <a:ext uri="{FF2B5EF4-FFF2-40B4-BE49-F238E27FC236}">
                <a16:creationId xmlns:a16="http://schemas.microsoft.com/office/drawing/2014/main" id="{A1353A94-9746-469A-2CCE-40ABC3E8478C}"/>
              </a:ext>
            </a:extLst>
          </p:cNvPr>
          <p:cNvSpPr txBox="1"/>
          <p:nvPr/>
        </p:nvSpPr>
        <p:spPr>
          <a:xfrm>
            <a:off x="867747" y="466532"/>
            <a:ext cx="10982131" cy="3077766"/>
          </a:xfrm>
          <a:prstGeom prst="rect">
            <a:avLst/>
          </a:prstGeom>
          <a:solidFill>
            <a:srgbClr val="92D050"/>
          </a:solidFill>
          <a:ln w="28575">
            <a:solidFill>
              <a:schemeClr val="accent3">
                <a:lumMod val="50000"/>
              </a:schemeClr>
            </a:solidFill>
            <a:prstDash val="lgDashDotDot"/>
          </a:ln>
        </p:spPr>
        <p:txBody>
          <a:bodyPr wrap="square">
            <a:spAutoFit/>
          </a:bodyPr>
          <a:lstStyle/>
          <a:p>
            <a:pPr algn="ctr"/>
            <a:r>
              <a:rPr lang="fr-FR" sz="3200" b="1" i="0" dirty="0">
                <a:effectLst/>
                <a:latin typeface="Aldhabi" panose="01000000000000000000" pitchFamily="2" charset="-78"/>
                <a:cs typeface="Aldhabi" panose="01000000000000000000" pitchFamily="2" charset="-78"/>
              </a:rPr>
              <a:t>Tigre du chêne</a:t>
            </a:r>
          </a:p>
          <a:p>
            <a:pPr algn="just"/>
            <a:r>
              <a:rPr lang="fr-FR" dirty="0">
                <a:latin typeface="+mj-lt"/>
              </a:rPr>
              <a:t>Espèce d'insectes hémiptères, une « punaise » phytophage ravageuse de la famille des </a:t>
            </a:r>
            <a:r>
              <a:rPr lang="fr-FR" dirty="0" err="1">
                <a:latin typeface="+mj-lt"/>
              </a:rPr>
              <a:t>Tingidae</a:t>
            </a:r>
            <a:r>
              <a:rPr lang="fr-FR" dirty="0">
                <a:latin typeface="+mj-lt"/>
              </a:rPr>
              <a:t>, originaire du continent américain.</a:t>
            </a:r>
          </a:p>
          <a:p>
            <a:pPr algn="just"/>
            <a:r>
              <a:rPr lang="fr-FR" dirty="0">
                <a:latin typeface="+mj-lt"/>
              </a:rPr>
              <a:t>Le tigre du chêne mesure de 3 à 4 mm de long.</a:t>
            </a:r>
          </a:p>
          <a:p>
            <a:pPr algn="just"/>
            <a:r>
              <a:rPr lang="fr-FR" dirty="0">
                <a:latin typeface="+mj-lt"/>
              </a:rPr>
              <a:t>Afin de se nourrir, l'insecte perce les cellules des feuilles puis en aspire le contenu. Les feuilles perdent alors leur couleur verte et jaunissent, ce qui a pour conséquence de réduire jusqu'à 60 % la capacité des végétaux à réaliser la photosynthèse.</a:t>
            </a:r>
          </a:p>
          <a:p>
            <a:pPr algn="just"/>
            <a:r>
              <a:rPr lang="fr-FR" dirty="0">
                <a:latin typeface="+mj-lt"/>
              </a:rPr>
              <a:t>Quelques espèces de coccinelles, de chrysopes et d’araignées semblent se nourrir du tigre du chêne, mais de façon épisodique. Au début des années 2020, une étude montre que </a:t>
            </a:r>
            <a:r>
              <a:rPr lang="fr-FR" dirty="0" err="1">
                <a:latin typeface="+mj-lt"/>
              </a:rPr>
              <a:t>Beauveria</a:t>
            </a:r>
            <a:r>
              <a:rPr lang="fr-FR" dirty="0">
                <a:latin typeface="+mj-lt"/>
              </a:rPr>
              <a:t>, un champignon, peut potentiellement tuer le tigre du chêne.</a:t>
            </a:r>
          </a:p>
        </p:txBody>
      </p:sp>
      <p:pic>
        <p:nvPicPr>
          <p:cNvPr id="1026" name="Picture 2" descr="Description de cette image, également commentée ci-après">
            <a:extLst>
              <a:ext uri="{FF2B5EF4-FFF2-40B4-BE49-F238E27FC236}">
                <a16:creationId xmlns:a16="http://schemas.microsoft.com/office/drawing/2014/main" id="{C325854A-D9CA-8005-BBDB-63A57E5F1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660" y="3775728"/>
            <a:ext cx="3487653" cy="261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847350"/>
      </p:ext>
    </p:extLst>
  </p:cSld>
  <p:clrMapOvr>
    <a:masterClrMapping/>
  </p:clrMapOvr>
  <p:transition spd="slow" advTm="5089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250"/>
                            </p:stCondLst>
                            <p:childTnLst>
                              <p:par>
                                <p:cTn id="22" presetID="53" presetClass="entr" presetSubtype="16" fill="hold" nodeType="afterEffect">
                                  <p:stCondLst>
                                    <p:cond delay="75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1" presetClass="entr" presetSubtype="0" fill="hold" grpId="0" nodeType="withEffect">
                                  <p:stCondLst>
                                    <p:cond delay="750"/>
                                  </p:stCondLst>
                                  <p:childTnLst>
                                    <p:set>
                                      <p:cBhvr>
                                        <p:cTn id="28" dur="1" fill="hold">
                                          <p:stCondLst>
                                            <p:cond delay="0"/>
                                          </p:stCondLst>
                                        </p:cTn>
                                        <p:tgtEl>
                                          <p:spTgt spid="5"/>
                                        </p:tgtEl>
                                        <p:attrNameLst>
                                          <p:attrName>style.visibility</p:attrName>
                                        </p:attrNameLst>
                                      </p:cBhvr>
                                      <p:to>
                                        <p:strVal val="visible"/>
                                      </p:to>
                                    </p:set>
                                  </p:childTnLst>
                                </p:cTn>
                              </p:par>
                            </p:childTnLst>
                          </p:cTn>
                        </p:par>
                        <p:par>
                          <p:cTn id="29" fill="hold">
                            <p:stCondLst>
                              <p:cond delay="3500"/>
                            </p:stCondLst>
                            <p:childTnLst>
                              <p:par>
                                <p:cTn id="30" presetID="53" presetClass="entr" presetSubtype="16" fill="hold" nodeType="afterEffect">
                                  <p:stCondLst>
                                    <p:cond delay="750"/>
                                  </p:stCondLst>
                                  <p:childTnLst>
                                    <p:set>
                                      <p:cBhvr>
                                        <p:cTn id="31" dur="1" fill="hold">
                                          <p:stCondLst>
                                            <p:cond delay="0"/>
                                          </p:stCondLst>
                                        </p:cTn>
                                        <p:tgtEl>
                                          <p:spTgt spid="1026"/>
                                        </p:tgtEl>
                                        <p:attrNameLst>
                                          <p:attrName>style.visibility</p:attrName>
                                        </p:attrNameLst>
                                      </p:cBhvr>
                                      <p:to>
                                        <p:strVal val="visible"/>
                                      </p:to>
                                    </p:set>
                                    <p:anim calcmode="lin" valueType="num">
                                      <p:cBhvr>
                                        <p:cTn id="32" dur="500" fill="hold"/>
                                        <p:tgtEl>
                                          <p:spTgt spid="1026"/>
                                        </p:tgtEl>
                                        <p:attrNameLst>
                                          <p:attrName>ppt_w</p:attrName>
                                        </p:attrNameLst>
                                      </p:cBhvr>
                                      <p:tavLst>
                                        <p:tav tm="0">
                                          <p:val>
                                            <p:fltVal val="0"/>
                                          </p:val>
                                        </p:tav>
                                        <p:tav tm="100000">
                                          <p:val>
                                            <p:strVal val="#ppt_w"/>
                                          </p:val>
                                        </p:tav>
                                      </p:tavLst>
                                    </p:anim>
                                    <p:anim calcmode="lin" valueType="num">
                                      <p:cBhvr>
                                        <p:cTn id="33" dur="500" fill="hold"/>
                                        <p:tgtEl>
                                          <p:spTgt spid="1026"/>
                                        </p:tgtEl>
                                        <p:attrNameLst>
                                          <p:attrName>ppt_h</p:attrName>
                                        </p:attrNameLst>
                                      </p:cBhvr>
                                      <p:tavLst>
                                        <p:tav tm="0">
                                          <p:val>
                                            <p:fltVal val="0"/>
                                          </p:val>
                                        </p:tav>
                                        <p:tav tm="100000">
                                          <p:val>
                                            <p:strVal val="#ppt_h"/>
                                          </p:val>
                                        </p:tav>
                                      </p:tavLst>
                                    </p:anim>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 name="Image 11" descr="Une image contenant noir, obscurité&#10;&#10;Description générée automatiquement">
            <a:extLst>
              <a:ext uri="{FF2B5EF4-FFF2-40B4-BE49-F238E27FC236}">
                <a16:creationId xmlns:a16="http://schemas.microsoft.com/office/drawing/2014/main" id="{9DFF9FBF-1668-8558-8423-BD51DB53D578}"/>
              </a:ext>
            </a:extLst>
          </p:cNvPr>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rot="1510925">
            <a:off x="1633112" y="-515403"/>
            <a:ext cx="7066170" cy="7212678"/>
          </a:xfrm>
          <a:prstGeom prst="rect">
            <a:avLst/>
          </a:prstGeom>
        </p:spPr>
      </p:pic>
      <p:sp>
        <p:nvSpPr>
          <p:cNvPr id="5" name="ZoneTexte 4">
            <a:extLst>
              <a:ext uri="{FF2B5EF4-FFF2-40B4-BE49-F238E27FC236}">
                <a16:creationId xmlns:a16="http://schemas.microsoft.com/office/drawing/2014/main" id="{15D8A871-7AFE-0AEE-5A96-4399EF9EE531}"/>
              </a:ext>
            </a:extLst>
          </p:cNvPr>
          <p:cNvSpPr txBox="1"/>
          <p:nvPr/>
        </p:nvSpPr>
        <p:spPr>
          <a:xfrm>
            <a:off x="1012807" y="54579"/>
            <a:ext cx="5188148" cy="769441"/>
          </a:xfrm>
          <a:prstGeom prst="rect">
            <a:avLst/>
          </a:prstGeom>
          <a:noFill/>
        </p:spPr>
        <p:txBody>
          <a:bodyPr wrap="square">
            <a:spAutoFit/>
          </a:bodyPr>
          <a:lstStyle/>
          <a:p>
            <a:r>
              <a:rPr lang="fr-FR" sz="4400" b="1" dirty="0">
                <a:latin typeface="Aldhabi" panose="01000000000000000000" pitchFamily="2" charset="-78"/>
                <a:cs typeface="Aldhabi" panose="01000000000000000000" pitchFamily="2" charset="-78"/>
              </a:rPr>
              <a:t>Habitat</a:t>
            </a:r>
            <a:endParaRPr lang="fr-FR" b="1" dirty="0">
              <a:latin typeface="Aldhabi" panose="01000000000000000000" pitchFamily="2" charset="-78"/>
              <a:cs typeface="Aldhabi" panose="01000000000000000000" pitchFamily="2" charset="-78"/>
            </a:endParaRPr>
          </a:p>
        </p:txBody>
      </p:sp>
      <p:sp>
        <p:nvSpPr>
          <p:cNvPr id="8" name="ZoneTexte 7">
            <a:extLst>
              <a:ext uri="{FF2B5EF4-FFF2-40B4-BE49-F238E27FC236}">
                <a16:creationId xmlns:a16="http://schemas.microsoft.com/office/drawing/2014/main" id="{DAFC3437-A7B4-9B37-5BFD-082FB6F2F425}"/>
              </a:ext>
            </a:extLst>
          </p:cNvPr>
          <p:cNvSpPr txBox="1"/>
          <p:nvPr/>
        </p:nvSpPr>
        <p:spPr>
          <a:xfrm>
            <a:off x="4075857" y="1742690"/>
            <a:ext cx="4250197" cy="4678204"/>
          </a:xfrm>
          <a:prstGeom prst="rect">
            <a:avLst/>
          </a:prstGeom>
          <a:solidFill>
            <a:srgbClr val="92D050"/>
          </a:solidFill>
          <a:ln w="28575">
            <a:solidFill>
              <a:schemeClr val="accent3">
                <a:lumMod val="50000"/>
              </a:schemeClr>
            </a:solidFill>
            <a:prstDash val="lgDashDotDot"/>
          </a:ln>
        </p:spPr>
        <p:txBody>
          <a:bodyPr wrap="square">
            <a:spAutoFit/>
          </a:bodyPr>
          <a:lstStyle/>
          <a:p>
            <a:pPr algn="ctr"/>
            <a:r>
              <a:rPr lang="fr-FR" sz="3200" b="1" i="0" dirty="0">
                <a:effectLst/>
                <a:latin typeface="Aldhabi" panose="01000000000000000000" pitchFamily="2" charset="-78"/>
                <a:cs typeface="Aldhabi" panose="01000000000000000000" pitchFamily="2" charset="-78"/>
              </a:rPr>
              <a:t>Ecaille chinée</a:t>
            </a:r>
            <a:endParaRPr lang="fr-FR" sz="4000" b="1" i="0" dirty="0">
              <a:effectLst/>
              <a:latin typeface="Aldhabi" panose="01000000000000000000" pitchFamily="2" charset="-78"/>
              <a:cs typeface="Aldhabi" panose="01000000000000000000" pitchFamily="2" charset="-78"/>
            </a:endParaRPr>
          </a:p>
          <a:p>
            <a:pPr algn="just"/>
            <a:r>
              <a:rPr lang="fr-FR" sz="1400" dirty="0">
                <a:latin typeface="+mj-lt"/>
              </a:rPr>
              <a:t>L'Écaille chinée (</a:t>
            </a:r>
            <a:r>
              <a:rPr lang="fr-FR" sz="1400" dirty="0" err="1">
                <a:latin typeface="+mj-lt"/>
              </a:rPr>
              <a:t>Euplagia</a:t>
            </a:r>
            <a:r>
              <a:rPr lang="fr-FR" sz="1400" dirty="0">
                <a:latin typeface="+mj-lt"/>
              </a:rPr>
              <a:t> </a:t>
            </a:r>
            <a:r>
              <a:rPr lang="fr-FR" sz="1400" dirty="0" err="1">
                <a:latin typeface="+mj-lt"/>
              </a:rPr>
              <a:t>quadripunctaria</a:t>
            </a:r>
            <a:r>
              <a:rPr lang="fr-FR" sz="1400" dirty="0">
                <a:latin typeface="+mj-lt"/>
              </a:rPr>
              <a:t>) est une espèce de lépidoptères (papillons) de la famille des </a:t>
            </a:r>
            <a:r>
              <a:rPr lang="fr-FR" sz="1400" dirty="0" err="1">
                <a:latin typeface="+mj-lt"/>
              </a:rPr>
              <a:t>Erebidae</a:t>
            </a:r>
            <a:r>
              <a:rPr lang="fr-FR" sz="1400" dirty="0">
                <a:latin typeface="+mj-lt"/>
              </a:rPr>
              <a:t> et de la sous-famille des </a:t>
            </a:r>
            <a:r>
              <a:rPr lang="fr-FR" sz="1400" dirty="0" err="1">
                <a:latin typeface="+mj-lt"/>
              </a:rPr>
              <a:t>Arctiinae</a:t>
            </a:r>
            <a:r>
              <a:rPr lang="fr-FR" sz="1400" dirty="0">
                <a:latin typeface="+mj-lt"/>
              </a:rPr>
              <a:t>. On la trouve en Europe et au Moyen-Orient.</a:t>
            </a:r>
          </a:p>
          <a:p>
            <a:pPr algn="just"/>
            <a:endParaRPr lang="fr-FR" sz="1400" dirty="0">
              <a:latin typeface="+mj-lt"/>
            </a:endParaRPr>
          </a:p>
          <a:p>
            <a:pPr algn="just"/>
            <a:r>
              <a:rPr lang="fr-FR" sz="1400" dirty="0">
                <a:latin typeface="+mj-lt"/>
              </a:rPr>
              <a:t>Les chenilles éclosent environ deux semaines après la ponte et atteignent rapidement 50 mm au maximum. La chrysalide est de couleur rouge foncé.</a:t>
            </a:r>
          </a:p>
          <a:p>
            <a:pPr algn="just"/>
            <a:endParaRPr lang="fr-FR" sz="1400" dirty="0">
              <a:latin typeface="+mj-lt"/>
            </a:endParaRPr>
          </a:p>
          <a:p>
            <a:pPr algn="just"/>
            <a:r>
              <a:rPr lang="fr-FR" sz="1400" dirty="0">
                <a:latin typeface="+mj-lt"/>
              </a:rPr>
              <a:t>C'est un papillon des bois clairs et des broussailles, qui vole aussi bien le jour que la nuit.</a:t>
            </a:r>
          </a:p>
          <a:p>
            <a:pPr algn="just"/>
            <a:endParaRPr lang="fr-FR" sz="1400" dirty="0">
              <a:latin typeface="+mj-lt"/>
            </a:endParaRPr>
          </a:p>
          <a:p>
            <a:pPr algn="just"/>
            <a:r>
              <a:rPr lang="fr-FR" sz="1400" dirty="0">
                <a:latin typeface="+mj-lt"/>
              </a:rPr>
              <a:t>Une Écaille chinée est représentée sur la jambe droite de Vénus du tableau Vénus, Mars et Cupidon du peintre Piero di Cosimo, vers 1490.</a:t>
            </a:r>
          </a:p>
          <a:p>
            <a:pPr algn="just"/>
            <a:endParaRPr lang="fr-FR" sz="1400" dirty="0">
              <a:latin typeface="+mj-lt"/>
            </a:endParaRPr>
          </a:p>
          <a:p>
            <a:pPr algn="just"/>
            <a:r>
              <a:rPr lang="fr-FR" sz="1400" dirty="0">
                <a:latin typeface="+mj-lt"/>
              </a:rPr>
              <a:t>Ce papillon figure sur un timbre-poste de l'île de Jersey de 1991 sur un timbre moldave de 2003.</a:t>
            </a:r>
          </a:p>
          <a:p>
            <a:pPr algn="just"/>
            <a:endParaRPr lang="fr-FR" sz="1400" dirty="0">
              <a:latin typeface="+mj-lt"/>
            </a:endParaRPr>
          </a:p>
        </p:txBody>
      </p:sp>
      <p:pic>
        <p:nvPicPr>
          <p:cNvPr id="10" name="Image 9">
            <a:extLst>
              <a:ext uri="{FF2B5EF4-FFF2-40B4-BE49-F238E27FC236}">
                <a16:creationId xmlns:a16="http://schemas.microsoft.com/office/drawing/2014/main" id="{730F8B37-A793-E0A5-03DA-0EBD8DEFD4F1}"/>
              </a:ext>
            </a:extLst>
          </p:cNvPr>
          <p:cNvPicPr>
            <a:picLocks noChangeAspect="1"/>
          </p:cNvPicPr>
          <p:nvPr/>
        </p:nvPicPr>
        <p:blipFill>
          <a:blip r:embed="rId4"/>
          <a:stretch>
            <a:fillRect/>
          </a:stretch>
        </p:blipFill>
        <p:spPr>
          <a:xfrm>
            <a:off x="1111052" y="4275384"/>
            <a:ext cx="2652636" cy="1954021"/>
          </a:xfrm>
          <a:prstGeom prst="rect">
            <a:avLst/>
          </a:prstGeom>
        </p:spPr>
      </p:pic>
      <p:pic>
        <p:nvPicPr>
          <p:cNvPr id="14" name="Image 13" descr="Une image contenant noir, obscurité&#10;&#10;Description générée automatiquement">
            <a:extLst>
              <a:ext uri="{FF2B5EF4-FFF2-40B4-BE49-F238E27FC236}">
                <a16:creationId xmlns:a16="http://schemas.microsoft.com/office/drawing/2014/main" id="{8D3F391A-31B3-6F34-38E7-2AB10118F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7350" y="158697"/>
            <a:ext cx="1497310" cy="1855331"/>
          </a:xfrm>
          <a:prstGeom prst="rect">
            <a:avLst/>
          </a:prstGeom>
        </p:spPr>
      </p:pic>
      <p:pic>
        <p:nvPicPr>
          <p:cNvPr id="2050" name="Picture 2" descr="Chenille.">
            <a:extLst>
              <a:ext uri="{FF2B5EF4-FFF2-40B4-BE49-F238E27FC236}">
                <a16:creationId xmlns:a16="http://schemas.microsoft.com/office/drawing/2014/main" id="{829C1397-AE93-B06E-057E-82F595F5A6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94" t="11119" r="7274" b="8507"/>
          <a:stretch/>
        </p:blipFill>
        <p:spPr bwMode="auto">
          <a:xfrm>
            <a:off x="1111052" y="1969025"/>
            <a:ext cx="2690556" cy="18124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énus, Mars et Cupidon.">
            <a:extLst>
              <a:ext uri="{FF2B5EF4-FFF2-40B4-BE49-F238E27FC236}">
                <a16:creationId xmlns:a16="http://schemas.microsoft.com/office/drawing/2014/main" id="{FB39A490-8DBE-598F-D207-9FDAE7E271A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33"/>
          <a:stretch/>
        </p:blipFill>
        <p:spPr bwMode="auto">
          <a:xfrm>
            <a:off x="8497068" y="1996231"/>
            <a:ext cx="3522211" cy="1378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énus, Mars et Cupidon.">
            <a:extLst>
              <a:ext uri="{FF2B5EF4-FFF2-40B4-BE49-F238E27FC236}">
                <a16:creationId xmlns:a16="http://schemas.microsoft.com/office/drawing/2014/main" id="{27FA221D-8ECC-D0FC-E9F1-11F9C4F236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17350" y="3090937"/>
            <a:ext cx="1601929" cy="14582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undefined">
            <a:extLst>
              <a:ext uri="{FF2B5EF4-FFF2-40B4-BE49-F238E27FC236}">
                <a16:creationId xmlns:a16="http://schemas.microsoft.com/office/drawing/2014/main" id="{359068B8-EE5E-58AB-4532-B7184DAC84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00303" y="3657172"/>
            <a:ext cx="1862350" cy="272990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Une image contenant Caractère coloré, Graphique, vert, graphique vectoriel&#10;&#10;Description générée automatiquement">
            <a:extLst>
              <a:ext uri="{FF2B5EF4-FFF2-40B4-BE49-F238E27FC236}">
                <a16:creationId xmlns:a16="http://schemas.microsoft.com/office/drawing/2014/main" id="{C3CBC635-A9BE-3B2E-2BFF-F718E69450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653341" flipH="1">
            <a:off x="239188" y="35163"/>
            <a:ext cx="798418" cy="775963"/>
          </a:xfrm>
          <a:prstGeom prst="rect">
            <a:avLst/>
          </a:prstGeom>
        </p:spPr>
      </p:pic>
      <p:sp>
        <p:nvSpPr>
          <p:cNvPr id="3" name="ZoneTexte 2">
            <a:extLst>
              <a:ext uri="{FF2B5EF4-FFF2-40B4-BE49-F238E27FC236}">
                <a16:creationId xmlns:a16="http://schemas.microsoft.com/office/drawing/2014/main" id="{66A1BB73-218C-6054-B00E-D44D9B5E3FDD}"/>
              </a:ext>
            </a:extLst>
          </p:cNvPr>
          <p:cNvSpPr txBox="1"/>
          <p:nvPr/>
        </p:nvSpPr>
        <p:spPr>
          <a:xfrm>
            <a:off x="1012807" y="791913"/>
            <a:ext cx="5188148" cy="646331"/>
          </a:xfrm>
          <a:prstGeom prst="rect">
            <a:avLst/>
          </a:prstGeom>
          <a:noFill/>
        </p:spPr>
        <p:txBody>
          <a:bodyPr wrap="square">
            <a:spAutoFit/>
          </a:bodyPr>
          <a:lstStyle/>
          <a:p>
            <a:r>
              <a:rPr lang="fr-FR" dirty="0"/>
              <a:t>Un papillon de l’espèce Ecaille chinée </a:t>
            </a:r>
          </a:p>
          <a:p>
            <a:r>
              <a:rPr lang="fr-FR" dirty="0"/>
              <a:t>a été observée le 19/07/2023 lors de l’inventaire</a:t>
            </a:r>
          </a:p>
        </p:txBody>
      </p:sp>
    </p:spTree>
    <p:custDataLst>
      <p:tags r:id="rId1"/>
    </p:custDataLst>
    <p:extLst>
      <p:ext uri="{BB962C8B-B14F-4D97-AF65-F5344CB8AC3E}">
        <p14:creationId xmlns:p14="http://schemas.microsoft.com/office/powerpoint/2010/main" val="914390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487">
        <p15:prstTrans prst="peelOff"/>
      </p:transition>
    </mc:Choice>
    <mc:Fallback xmlns="">
      <p:transition spd="slow" advTm="504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8" fill="hold" grpId="0" nodeType="afterEffect">
                                  <p:stCondLst>
                                    <p:cond delay="25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75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childTnLst>
                          </p:cTn>
                        </p:par>
                        <p:par>
                          <p:cTn id="24" fill="hold">
                            <p:stCondLst>
                              <p:cond delay="2750"/>
                            </p:stCondLst>
                            <p:childTnLst>
                              <p:par>
                                <p:cTn id="25" presetID="53" presetClass="entr" presetSubtype="16" fill="hold" nodeType="afterEffect">
                                  <p:stCondLst>
                                    <p:cond delay="75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4000"/>
                            </p:stCondLst>
                            <p:childTnLst>
                              <p:par>
                                <p:cTn id="31" presetID="26" presetClass="entr" presetSubtype="0" fill="hold" grpId="0" nodeType="afterEffect">
                                  <p:stCondLst>
                                    <p:cond delay="75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80">
                                          <p:stCondLst>
                                            <p:cond delay="0"/>
                                          </p:stCondLst>
                                        </p:cTn>
                                        <p:tgtEl>
                                          <p:spTgt spid="8"/>
                                        </p:tgtEl>
                                      </p:cBhvr>
                                    </p:animEffect>
                                    <p:anim calcmode="lin" valueType="num">
                                      <p:cBhvr>
                                        <p:cTn id="3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9" dur="26">
                                          <p:stCondLst>
                                            <p:cond delay="650"/>
                                          </p:stCondLst>
                                        </p:cTn>
                                        <p:tgtEl>
                                          <p:spTgt spid="8"/>
                                        </p:tgtEl>
                                      </p:cBhvr>
                                      <p:to x="100000" y="60000"/>
                                    </p:animScale>
                                    <p:animScale>
                                      <p:cBhvr>
                                        <p:cTn id="40" dur="166" decel="50000">
                                          <p:stCondLst>
                                            <p:cond delay="676"/>
                                          </p:stCondLst>
                                        </p:cTn>
                                        <p:tgtEl>
                                          <p:spTgt spid="8"/>
                                        </p:tgtEl>
                                      </p:cBhvr>
                                      <p:to x="100000" y="100000"/>
                                    </p:animScale>
                                    <p:animScale>
                                      <p:cBhvr>
                                        <p:cTn id="41" dur="26">
                                          <p:stCondLst>
                                            <p:cond delay="1312"/>
                                          </p:stCondLst>
                                        </p:cTn>
                                        <p:tgtEl>
                                          <p:spTgt spid="8"/>
                                        </p:tgtEl>
                                      </p:cBhvr>
                                      <p:to x="100000" y="80000"/>
                                    </p:animScale>
                                    <p:animScale>
                                      <p:cBhvr>
                                        <p:cTn id="42" dur="166" decel="50000">
                                          <p:stCondLst>
                                            <p:cond delay="1338"/>
                                          </p:stCondLst>
                                        </p:cTn>
                                        <p:tgtEl>
                                          <p:spTgt spid="8"/>
                                        </p:tgtEl>
                                      </p:cBhvr>
                                      <p:to x="100000" y="100000"/>
                                    </p:animScale>
                                    <p:animScale>
                                      <p:cBhvr>
                                        <p:cTn id="43" dur="26">
                                          <p:stCondLst>
                                            <p:cond delay="1642"/>
                                          </p:stCondLst>
                                        </p:cTn>
                                        <p:tgtEl>
                                          <p:spTgt spid="8"/>
                                        </p:tgtEl>
                                      </p:cBhvr>
                                      <p:to x="100000" y="90000"/>
                                    </p:animScale>
                                    <p:animScale>
                                      <p:cBhvr>
                                        <p:cTn id="44" dur="166" decel="50000">
                                          <p:stCondLst>
                                            <p:cond delay="1668"/>
                                          </p:stCondLst>
                                        </p:cTn>
                                        <p:tgtEl>
                                          <p:spTgt spid="8"/>
                                        </p:tgtEl>
                                      </p:cBhvr>
                                      <p:to x="100000" y="100000"/>
                                    </p:animScale>
                                    <p:animScale>
                                      <p:cBhvr>
                                        <p:cTn id="45" dur="26">
                                          <p:stCondLst>
                                            <p:cond delay="1808"/>
                                          </p:stCondLst>
                                        </p:cTn>
                                        <p:tgtEl>
                                          <p:spTgt spid="8"/>
                                        </p:tgtEl>
                                      </p:cBhvr>
                                      <p:to x="100000" y="95000"/>
                                    </p:animScale>
                                    <p:animScale>
                                      <p:cBhvr>
                                        <p:cTn id="46" dur="166" decel="50000">
                                          <p:stCondLst>
                                            <p:cond delay="1834"/>
                                          </p:stCondLst>
                                        </p:cTn>
                                        <p:tgtEl>
                                          <p:spTgt spid="8"/>
                                        </p:tgtEl>
                                      </p:cBhvr>
                                      <p:to x="100000" y="100000"/>
                                    </p:animScale>
                                  </p:childTnLst>
                                </p:cTn>
                              </p:par>
                            </p:childTnLst>
                          </p:cTn>
                        </p:par>
                        <p:par>
                          <p:cTn id="47" fill="hold">
                            <p:stCondLst>
                              <p:cond delay="6750"/>
                            </p:stCondLst>
                            <p:childTnLst>
                              <p:par>
                                <p:cTn id="48" presetID="6" presetClass="entr" presetSubtype="32" fill="hold" nodeType="afterEffect">
                                  <p:stCondLst>
                                    <p:cond delay="1000"/>
                                  </p:stCondLst>
                                  <p:childTnLst>
                                    <p:set>
                                      <p:cBhvr>
                                        <p:cTn id="49" dur="1" fill="hold">
                                          <p:stCondLst>
                                            <p:cond delay="0"/>
                                          </p:stCondLst>
                                        </p:cTn>
                                        <p:tgtEl>
                                          <p:spTgt spid="2054"/>
                                        </p:tgtEl>
                                        <p:attrNameLst>
                                          <p:attrName>style.visibility</p:attrName>
                                        </p:attrNameLst>
                                      </p:cBhvr>
                                      <p:to>
                                        <p:strVal val="visible"/>
                                      </p:to>
                                    </p:set>
                                    <p:animEffect transition="in" filter="circle(out)">
                                      <p:cBhvr>
                                        <p:cTn id="50" dur="2000"/>
                                        <p:tgtEl>
                                          <p:spTgt spid="2054"/>
                                        </p:tgtEl>
                                      </p:cBhvr>
                                    </p:animEffect>
                                  </p:childTnLst>
                                </p:cTn>
                              </p:par>
                            </p:childTnLst>
                          </p:cTn>
                        </p:par>
                        <p:par>
                          <p:cTn id="51" fill="hold">
                            <p:stCondLst>
                              <p:cond delay="9750"/>
                            </p:stCondLst>
                            <p:childTnLst>
                              <p:par>
                                <p:cTn id="52" presetID="47" presetClass="entr" presetSubtype="0" fill="hold" nodeType="afterEffect">
                                  <p:stCondLst>
                                    <p:cond delay="250"/>
                                  </p:stCondLst>
                                  <p:childTnLst>
                                    <p:set>
                                      <p:cBhvr>
                                        <p:cTn id="53" dur="1" fill="hold">
                                          <p:stCondLst>
                                            <p:cond delay="0"/>
                                          </p:stCondLst>
                                        </p:cTn>
                                        <p:tgtEl>
                                          <p:spTgt spid="2052"/>
                                        </p:tgtEl>
                                        <p:attrNameLst>
                                          <p:attrName>style.visibility</p:attrName>
                                        </p:attrNameLst>
                                      </p:cBhvr>
                                      <p:to>
                                        <p:strVal val="visible"/>
                                      </p:to>
                                    </p:set>
                                    <p:animEffect transition="in" filter="fade">
                                      <p:cBhvr>
                                        <p:cTn id="54" dur="1000"/>
                                        <p:tgtEl>
                                          <p:spTgt spid="2052"/>
                                        </p:tgtEl>
                                      </p:cBhvr>
                                    </p:animEffect>
                                    <p:anim calcmode="lin" valueType="num">
                                      <p:cBhvr>
                                        <p:cTn id="55" dur="1000" fill="hold"/>
                                        <p:tgtEl>
                                          <p:spTgt spid="2052"/>
                                        </p:tgtEl>
                                        <p:attrNameLst>
                                          <p:attrName>ppt_x</p:attrName>
                                        </p:attrNameLst>
                                      </p:cBhvr>
                                      <p:tavLst>
                                        <p:tav tm="0">
                                          <p:val>
                                            <p:strVal val="#ppt_x"/>
                                          </p:val>
                                        </p:tav>
                                        <p:tav tm="100000">
                                          <p:val>
                                            <p:strVal val="#ppt_x"/>
                                          </p:val>
                                        </p:tav>
                                      </p:tavLst>
                                    </p:anim>
                                    <p:anim calcmode="lin" valueType="num">
                                      <p:cBhvr>
                                        <p:cTn id="56" dur="1000" fill="hold"/>
                                        <p:tgtEl>
                                          <p:spTgt spid="2052"/>
                                        </p:tgtEl>
                                        <p:attrNameLst>
                                          <p:attrName>ppt_y</p:attrName>
                                        </p:attrNameLst>
                                      </p:cBhvr>
                                      <p:tavLst>
                                        <p:tav tm="0">
                                          <p:val>
                                            <p:strVal val="#ppt_y-.1"/>
                                          </p:val>
                                        </p:tav>
                                        <p:tav tm="100000">
                                          <p:val>
                                            <p:strVal val="#ppt_y"/>
                                          </p:val>
                                        </p:tav>
                                      </p:tavLst>
                                    </p:anim>
                                  </p:childTnLst>
                                </p:cTn>
                              </p:par>
                            </p:childTnLst>
                          </p:cTn>
                        </p:par>
                        <p:par>
                          <p:cTn id="57" fill="hold">
                            <p:stCondLst>
                              <p:cond delay="11000"/>
                            </p:stCondLst>
                            <p:childTnLst>
                              <p:par>
                                <p:cTn id="58" presetID="22" presetClass="entr" presetSubtype="1" fill="hold" nodeType="afterEffect">
                                  <p:stCondLst>
                                    <p:cond delay="1000"/>
                                  </p:stCondLst>
                                  <p:childTnLst>
                                    <p:set>
                                      <p:cBhvr>
                                        <p:cTn id="59" dur="1" fill="hold">
                                          <p:stCondLst>
                                            <p:cond delay="0"/>
                                          </p:stCondLst>
                                        </p:cTn>
                                        <p:tgtEl>
                                          <p:spTgt spid="2056"/>
                                        </p:tgtEl>
                                        <p:attrNameLst>
                                          <p:attrName>style.visibility</p:attrName>
                                        </p:attrNameLst>
                                      </p:cBhvr>
                                      <p:to>
                                        <p:strVal val="visible"/>
                                      </p:to>
                                    </p:set>
                                    <p:animEffect transition="in" filter="wipe(up)">
                                      <p:cBhvr>
                                        <p:cTn id="60" dur="500"/>
                                        <p:tgtEl>
                                          <p:spTgt spid="2056"/>
                                        </p:tgtEl>
                                      </p:cBhvr>
                                    </p:animEffect>
                                  </p:childTnLst>
                                </p:cTn>
                              </p:par>
                            </p:childTnLst>
                          </p:cTn>
                        </p:par>
                        <p:par>
                          <p:cTn id="61" fill="hold">
                            <p:stCondLst>
                              <p:cond delay="12500"/>
                            </p:stCondLst>
                            <p:childTnLst>
                              <p:par>
                                <p:cTn id="62" presetID="2" presetClass="entr" presetSubtype="3" fill="hold"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750" fill="hold"/>
                                        <p:tgtEl>
                                          <p:spTgt spid="14"/>
                                        </p:tgtEl>
                                        <p:attrNameLst>
                                          <p:attrName>ppt_x</p:attrName>
                                        </p:attrNameLst>
                                      </p:cBhvr>
                                      <p:tavLst>
                                        <p:tav tm="0">
                                          <p:val>
                                            <p:strVal val="1+#ppt_w/2"/>
                                          </p:val>
                                        </p:tav>
                                        <p:tav tm="100000">
                                          <p:val>
                                            <p:strVal val="#ppt_x"/>
                                          </p:val>
                                        </p:tav>
                                      </p:tavLst>
                                    </p:anim>
                                    <p:anim calcmode="lin" valueType="num">
                                      <p:cBhvr additive="base">
                                        <p:cTn id="65" dur="75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F669016B-49DD-FF97-1011-D809356AAD6D}"/>
              </a:ext>
            </a:extLst>
          </p:cNvPr>
          <p:cNvSpPr txBox="1">
            <a:spLocks/>
          </p:cNvSpPr>
          <p:nvPr/>
        </p:nvSpPr>
        <p:spPr>
          <a:xfrm>
            <a:off x="1425129" y="3345180"/>
            <a:ext cx="8818880" cy="105156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fr-FR" sz="26400" b="1" dirty="0">
                <a:latin typeface="Aldhabi" panose="01000000000000000000" pitchFamily="2" charset="-78"/>
                <a:cs typeface="Aldhabi" panose="01000000000000000000" pitchFamily="2" charset="-78"/>
              </a:rPr>
              <a:t>Analyse</a:t>
            </a:r>
          </a:p>
          <a:p>
            <a:r>
              <a:rPr lang="fr-FR" sz="26400" b="1" dirty="0">
                <a:latin typeface="Aldhabi" panose="01000000000000000000" pitchFamily="2" charset="-78"/>
                <a:cs typeface="Aldhabi" panose="01000000000000000000" pitchFamily="2" charset="-78"/>
              </a:rPr>
              <a:t>Quantitative</a:t>
            </a:r>
          </a:p>
          <a:p>
            <a:r>
              <a:rPr lang="fr-FR" sz="26400" b="1" dirty="0">
                <a:latin typeface="Aldhabi" panose="01000000000000000000" pitchFamily="2" charset="-78"/>
                <a:cs typeface="Aldhabi" panose="01000000000000000000" pitchFamily="2" charset="-78"/>
              </a:rPr>
              <a:t>environnementale</a:t>
            </a:r>
            <a:br>
              <a:rPr lang="fr-FR" dirty="0"/>
            </a:br>
            <a:endParaRPr lang="fr-FR" dirty="0"/>
          </a:p>
        </p:txBody>
      </p:sp>
      <p:pic>
        <p:nvPicPr>
          <p:cNvPr id="7" name="Image 6" descr="Une image contenant plante, arbre, feuille, chêne&#10;&#10;Description générée automatiquement">
            <a:extLst>
              <a:ext uri="{FF2B5EF4-FFF2-40B4-BE49-F238E27FC236}">
                <a16:creationId xmlns:a16="http://schemas.microsoft.com/office/drawing/2014/main" id="{83B5B96D-F64E-539F-C8A0-1A96FC661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534055" flipH="1">
            <a:off x="8182811" y="2648906"/>
            <a:ext cx="3412765" cy="3795256"/>
          </a:xfrm>
          <a:prstGeom prst="rect">
            <a:avLst/>
          </a:prstGeom>
        </p:spPr>
      </p:pic>
      <p:pic>
        <p:nvPicPr>
          <p:cNvPr id="8" name="Image 7" descr="Une image contenant plante, arbre, feuille, branche&#10;&#10;Description générée automatiquement">
            <a:extLst>
              <a:ext uri="{FF2B5EF4-FFF2-40B4-BE49-F238E27FC236}">
                <a16:creationId xmlns:a16="http://schemas.microsoft.com/office/drawing/2014/main" id="{092FFAFB-1336-21B5-C30A-6D3A90256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3" y="2074993"/>
            <a:ext cx="1872252" cy="3104253"/>
          </a:xfrm>
          <a:prstGeom prst="rect">
            <a:avLst/>
          </a:prstGeom>
        </p:spPr>
      </p:pic>
      <p:pic>
        <p:nvPicPr>
          <p:cNvPr id="9" name="Image 8" descr="Une image contenant plante, arbre, feuille, branche&#10;&#10;Description générée automatiquement">
            <a:extLst>
              <a:ext uri="{FF2B5EF4-FFF2-40B4-BE49-F238E27FC236}">
                <a16:creationId xmlns:a16="http://schemas.microsoft.com/office/drawing/2014/main" id="{9977CC42-6798-DE0C-0650-FEFFF5B07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4" y="766707"/>
            <a:ext cx="1872252" cy="3104253"/>
          </a:xfrm>
          <a:prstGeom prst="rect">
            <a:avLst/>
          </a:prstGeom>
        </p:spPr>
      </p:pic>
      <p:pic>
        <p:nvPicPr>
          <p:cNvPr id="2" name="Image 1" descr="Une image contenant plante, arbre, feuille, branche&#10;&#10;Description générée automatiquement">
            <a:extLst>
              <a:ext uri="{FF2B5EF4-FFF2-40B4-BE49-F238E27FC236}">
                <a16:creationId xmlns:a16="http://schemas.microsoft.com/office/drawing/2014/main" id="{C88AC0B0-0CD8-CD31-1C56-01BD3D932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2" y="2044512"/>
            <a:ext cx="1872252" cy="3104253"/>
          </a:xfrm>
          <a:prstGeom prst="rect">
            <a:avLst/>
          </a:prstGeom>
        </p:spPr>
      </p:pic>
      <p:pic>
        <p:nvPicPr>
          <p:cNvPr id="3" name="Image 2" descr="Une image contenant plante, arbre, feuille, branche&#10;&#10;Description générée automatiquement">
            <a:extLst>
              <a:ext uri="{FF2B5EF4-FFF2-40B4-BE49-F238E27FC236}">
                <a16:creationId xmlns:a16="http://schemas.microsoft.com/office/drawing/2014/main" id="{86BE12A4-B883-D9A8-DC8F-AEE923BF3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3" y="736226"/>
            <a:ext cx="1872252" cy="3104253"/>
          </a:xfrm>
          <a:prstGeom prst="rect">
            <a:avLst/>
          </a:prstGeom>
        </p:spPr>
      </p:pic>
    </p:spTree>
    <p:extLst>
      <p:ext uri="{BB962C8B-B14F-4D97-AF65-F5344CB8AC3E}">
        <p14:creationId xmlns:p14="http://schemas.microsoft.com/office/powerpoint/2010/main" val="1093792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467">
        <p15:prstTrans prst="drape"/>
      </p:transition>
    </mc:Choice>
    <mc:Fallback xmlns="">
      <p:transition spd="slow" advTm="54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25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 name="Image 14" descr="Une image contenant plante, arbre, feuille, branche&#10;&#10;Description générée automatiquement">
            <a:extLst>
              <a:ext uri="{FF2B5EF4-FFF2-40B4-BE49-F238E27FC236}">
                <a16:creationId xmlns:a16="http://schemas.microsoft.com/office/drawing/2014/main" id="{04FE3EB3-E50B-88E3-8B1B-2F5D8CFAC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19225">
            <a:off x="-50801" y="1591915"/>
            <a:ext cx="1872252" cy="3104253"/>
          </a:xfrm>
          <a:prstGeom prst="rect">
            <a:avLst/>
          </a:prstGeom>
        </p:spPr>
      </p:pic>
      <p:pic>
        <p:nvPicPr>
          <p:cNvPr id="14" name="Image 13" descr="Une image contenant plante, arbre, feuille, branche&#10;&#10;Description générée automatiquement">
            <a:extLst>
              <a:ext uri="{FF2B5EF4-FFF2-40B4-BE49-F238E27FC236}">
                <a16:creationId xmlns:a16="http://schemas.microsoft.com/office/drawing/2014/main" id="{6C79CB60-00F1-A1F2-3029-D9426568D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163966" y="142252"/>
            <a:ext cx="1872252" cy="3104253"/>
          </a:xfrm>
          <a:prstGeom prst="rect">
            <a:avLst/>
          </a:prstGeom>
        </p:spPr>
      </p:pic>
      <p:sp>
        <p:nvSpPr>
          <p:cNvPr id="5" name="ZoneTexte 4">
            <a:extLst>
              <a:ext uri="{FF2B5EF4-FFF2-40B4-BE49-F238E27FC236}">
                <a16:creationId xmlns:a16="http://schemas.microsoft.com/office/drawing/2014/main" id="{4DB14911-7BC3-AB2C-84ED-B8B1E51CD646}"/>
              </a:ext>
            </a:extLst>
          </p:cNvPr>
          <p:cNvSpPr txBox="1"/>
          <p:nvPr/>
        </p:nvSpPr>
        <p:spPr>
          <a:xfrm>
            <a:off x="1573935" y="3427729"/>
            <a:ext cx="10596880" cy="1200329"/>
          </a:xfrm>
          <a:prstGeom prst="rect">
            <a:avLst/>
          </a:prstGeom>
          <a:noFill/>
        </p:spPr>
        <p:txBody>
          <a:bodyPr wrap="square">
            <a:spAutoFit/>
          </a:bodyPr>
          <a:lstStyle/>
          <a:p>
            <a:r>
              <a:rPr lang="fr-FR" sz="2400" dirty="0"/>
              <a:t>Pour le bosquet dans son état actuel, pour un âge moyen de 60 ans : </a:t>
            </a:r>
          </a:p>
          <a:p>
            <a:r>
              <a:rPr lang="fr-FR" sz="2400" dirty="0"/>
              <a:t>93 tonnes x 2 x 0,1365 = 25 tonnes de CO2 </a:t>
            </a:r>
          </a:p>
          <a:p>
            <a:r>
              <a:rPr lang="fr-FR" sz="2400" dirty="0"/>
              <a:t>à comparer au bilan carbone en France de 6,9 tonnes de CO2 /habitant / an</a:t>
            </a:r>
          </a:p>
        </p:txBody>
      </p:sp>
      <p:pic>
        <p:nvPicPr>
          <p:cNvPr id="9" name="Image 8" descr="Une image contenant contre-plaqué, Bloc de bois, en bois, bois&#10;&#10;Description générée automatiquement">
            <a:extLst>
              <a:ext uri="{FF2B5EF4-FFF2-40B4-BE49-F238E27FC236}">
                <a16:creationId xmlns:a16="http://schemas.microsoft.com/office/drawing/2014/main" id="{CA21E114-438F-4EED-0066-4ED99449D4E7}"/>
              </a:ext>
            </a:extLst>
          </p:cNvPr>
          <p:cNvPicPr>
            <a:picLocks noChangeAspect="1"/>
          </p:cNvPicPr>
          <p:nvPr/>
        </p:nvPicPr>
        <p:blipFill rotWithShape="1">
          <a:blip r:embed="rId4">
            <a:extLst>
              <a:ext uri="{28A0092B-C50C-407E-A947-70E740481C1C}">
                <a14:useLocalDpi xmlns:a14="http://schemas.microsoft.com/office/drawing/2010/main" val="0"/>
              </a:ext>
            </a:extLst>
          </a:blip>
          <a:srcRect l="7251" t="36750" r="6000" b="33417"/>
          <a:stretch/>
        </p:blipFill>
        <p:spPr>
          <a:xfrm>
            <a:off x="797560" y="152400"/>
            <a:ext cx="7063197" cy="1214517"/>
          </a:xfrm>
          <a:prstGeom prst="rect">
            <a:avLst/>
          </a:prstGeom>
        </p:spPr>
      </p:pic>
      <p:sp>
        <p:nvSpPr>
          <p:cNvPr id="13" name="ZoneTexte 12">
            <a:extLst>
              <a:ext uri="{FF2B5EF4-FFF2-40B4-BE49-F238E27FC236}">
                <a16:creationId xmlns:a16="http://schemas.microsoft.com/office/drawing/2014/main" id="{D9D1B9FD-C2F3-A6AD-261F-26396CE83F98}"/>
              </a:ext>
            </a:extLst>
          </p:cNvPr>
          <p:cNvSpPr txBox="1"/>
          <p:nvPr/>
        </p:nvSpPr>
        <p:spPr>
          <a:xfrm>
            <a:off x="1724117" y="233680"/>
            <a:ext cx="4900203" cy="769441"/>
          </a:xfrm>
          <a:prstGeom prst="rect">
            <a:avLst/>
          </a:prstGeom>
          <a:noFill/>
        </p:spPr>
        <p:txBody>
          <a:bodyPr wrap="square">
            <a:spAutoFit/>
          </a:bodyPr>
          <a:lstStyle/>
          <a:p>
            <a:r>
              <a:rPr lang="fr-FR" sz="4400" b="1" dirty="0">
                <a:latin typeface="Aldhabi" panose="01000000000000000000" pitchFamily="2" charset="-78"/>
                <a:cs typeface="Aldhabi" panose="01000000000000000000" pitchFamily="2" charset="-78"/>
              </a:rPr>
              <a:t>Bilan carbone théorique</a:t>
            </a:r>
          </a:p>
        </p:txBody>
      </p:sp>
      <p:sp>
        <p:nvSpPr>
          <p:cNvPr id="2" name="ZoneTexte 1">
            <a:extLst>
              <a:ext uri="{FF2B5EF4-FFF2-40B4-BE49-F238E27FC236}">
                <a16:creationId xmlns:a16="http://schemas.microsoft.com/office/drawing/2014/main" id="{7D6A23AB-78D6-4666-8EA1-E60D2FEB7B16}"/>
              </a:ext>
            </a:extLst>
          </p:cNvPr>
          <p:cNvSpPr txBox="1"/>
          <p:nvPr/>
        </p:nvSpPr>
        <p:spPr>
          <a:xfrm>
            <a:off x="1497874" y="1607996"/>
            <a:ext cx="10596880" cy="1200329"/>
          </a:xfrm>
          <a:prstGeom prst="rect">
            <a:avLst/>
          </a:prstGeom>
          <a:noFill/>
        </p:spPr>
        <p:txBody>
          <a:bodyPr wrap="square">
            <a:spAutoFit/>
          </a:bodyPr>
          <a:lstStyle/>
          <a:p>
            <a:r>
              <a:rPr lang="fr-FR" sz="2400" dirty="0"/>
              <a:t>Selon des standards actuels du dispositif « Label bas carbone » :</a:t>
            </a:r>
          </a:p>
          <a:p>
            <a:r>
              <a:rPr lang="fr-FR" sz="2400" dirty="0"/>
              <a:t>le gain carbone de 1 ha de futaie de feuillus est de l’ordre 93 tonnes (93 000kg) </a:t>
            </a:r>
          </a:p>
          <a:p>
            <a:r>
              <a:rPr lang="fr-FR" sz="2400" dirty="0"/>
              <a:t>de CO2 sur 30 ans ( 93 000/30ans= 3100kg par an)</a:t>
            </a:r>
          </a:p>
        </p:txBody>
      </p:sp>
      <p:sp>
        <p:nvSpPr>
          <p:cNvPr id="3" name="ZoneTexte 2">
            <a:extLst>
              <a:ext uri="{FF2B5EF4-FFF2-40B4-BE49-F238E27FC236}">
                <a16:creationId xmlns:a16="http://schemas.microsoft.com/office/drawing/2014/main" id="{D9085353-6B74-5740-8D71-06860173B9A9}"/>
              </a:ext>
            </a:extLst>
          </p:cNvPr>
          <p:cNvSpPr txBox="1"/>
          <p:nvPr/>
        </p:nvSpPr>
        <p:spPr>
          <a:xfrm>
            <a:off x="1573935" y="5141418"/>
            <a:ext cx="10596880" cy="830997"/>
          </a:xfrm>
          <a:prstGeom prst="rect">
            <a:avLst/>
          </a:prstGeom>
          <a:noFill/>
        </p:spPr>
        <p:txBody>
          <a:bodyPr wrap="square">
            <a:spAutoFit/>
          </a:bodyPr>
          <a:lstStyle/>
          <a:p>
            <a:r>
              <a:rPr lang="fr-FR" sz="2400" dirty="0"/>
              <a:t>La croissance du bosquet pendant 60 ans a ainsi contribué à couvrir : </a:t>
            </a:r>
          </a:p>
          <a:p>
            <a:r>
              <a:rPr lang="fr-FR" sz="2400" dirty="0"/>
              <a:t>25t /6,9t = 3 à 4 ans de bilan carbone d’un habitant.</a:t>
            </a:r>
          </a:p>
        </p:txBody>
      </p:sp>
    </p:spTree>
    <p:custDataLst>
      <p:tags r:id="rId1"/>
    </p:custDataLst>
    <p:extLst>
      <p:ext uri="{BB962C8B-B14F-4D97-AF65-F5344CB8AC3E}">
        <p14:creationId xmlns:p14="http://schemas.microsoft.com/office/powerpoint/2010/main" val="394583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3535">
        <p15:prstTrans prst="peelOff"/>
      </p:transition>
    </mc:Choice>
    <mc:Fallback xmlns="">
      <p:transition spd="slow" advTm="335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1" presetClass="entr" presetSubtype="0" fill="hold" grpId="0" nodeType="afterEffect">
                                  <p:stCondLst>
                                    <p:cond delay="500"/>
                                  </p:stCondLst>
                                  <p:childTnLst>
                                    <p:set>
                                      <p:cBhvr>
                                        <p:cTn id="17" dur="1" fill="hold">
                                          <p:stCondLst>
                                            <p:cond delay="9"/>
                                          </p:stCondLst>
                                        </p:cTn>
                                        <p:tgtEl>
                                          <p:spTgt spid="2"/>
                                        </p:tgtEl>
                                        <p:attrNameLst>
                                          <p:attrName>style.visibility</p:attrName>
                                        </p:attrNameLst>
                                      </p:cBhvr>
                                      <p:to>
                                        <p:strVal val="visible"/>
                                      </p:to>
                                    </p:set>
                                  </p:childTnLst>
                                </p:cTn>
                              </p:par>
                            </p:childTnLst>
                          </p:cTn>
                        </p:par>
                        <p:par>
                          <p:cTn id="18" fill="hold">
                            <p:stCondLst>
                              <p:cond delay="1760"/>
                            </p:stCondLst>
                            <p:childTnLst>
                              <p:par>
                                <p:cTn id="19" presetID="1" presetClass="entr" presetSubtype="0" fill="hold" grpId="0" nodeType="afterEffect">
                                  <p:stCondLst>
                                    <p:cond delay="750"/>
                                  </p:stCondLst>
                                  <p:childTnLst>
                                    <p:set>
                                      <p:cBhvr>
                                        <p:cTn id="20" dur="1" fill="hold">
                                          <p:stCondLst>
                                            <p:cond delay="9"/>
                                          </p:stCondLst>
                                        </p:cTn>
                                        <p:tgtEl>
                                          <p:spTgt spid="5"/>
                                        </p:tgtEl>
                                        <p:attrNameLst>
                                          <p:attrName>style.visibility</p:attrName>
                                        </p:attrNameLst>
                                      </p:cBhvr>
                                      <p:to>
                                        <p:strVal val="visible"/>
                                      </p:to>
                                    </p:set>
                                  </p:childTnLst>
                                </p:cTn>
                              </p:par>
                            </p:childTnLst>
                          </p:cTn>
                        </p:par>
                        <p:par>
                          <p:cTn id="21" fill="hold">
                            <p:stCondLst>
                              <p:cond delay="2520"/>
                            </p:stCondLst>
                            <p:childTnLst>
                              <p:par>
                                <p:cTn id="22" presetID="1" presetClass="entr" presetSubtype="0" fill="hold" grpId="0" nodeType="afterEffect">
                                  <p:stCondLst>
                                    <p:cond delay="750"/>
                                  </p:stCondLst>
                                  <p:childTnLst>
                                    <p:set>
                                      <p:cBhvr>
                                        <p:cTn id="23" dur="1" fill="hold">
                                          <p:stCondLst>
                                            <p:cond delay="9"/>
                                          </p:stCondLst>
                                        </p:cTn>
                                        <p:tgtEl>
                                          <p:spTgt spid="3"/>
                                        </p:tgtEl>
                                        <p:attrNameLst>
                                          <p:attrName>style.visibility</p:attrName>
                                        </p:attrNameLst>
                                      </p:cBhvr>
                                      <p:to>
                                        <p:strVal val="visible"/>
                                      </p:to>
                                    </p:set>
                                  </p:childTnLst>
                                </p:cTn>
                              </p:par>
                            </p:childTnLst>
                          </p:cTn>
                        </p:par>
                        <p:par>
                          <p:cTn id="24" fill="hold">
                            <p:stCondLst>
                              <p:cond delay="3280"/>
                            </p:stCondLst>
                            <p:childTnLst>
                              <p:par>
                                <p:cTn id="25" presetID="22" presetClass="entr" presetSubtype="1" fill="hold" nodeType="afterEffect">
                                  <p:stCondLst>
                                    <p:cond delay="75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1000"/>
                                        <p:tgtEl>
                                          <p:spTgt spid="14"/>
                                        </p:tgtEl>
                                      </p:cBhvr>
                                    </p:animEffect>
                                  </p:childTnLst>
                                </p:cTn>
                              </p:par>
                            </p:childTnLst>
                          </p:cTn>
                        </p:par>
                        <p:par>
                          <p:cTn id="28" fill="hold">
                            <p:stCondLst>
                              <p:cond delay="5030"/>
                            </p:stCondLst>
                            <p:childTnLst>
                              <p:par>
                                <p:cTn id="29" presetID="22" presetClass="entr" presetSubtype="1" fill="hold" nodeType="afterEffect">
                                  <p:stCondLst>
                                    <p:cond delay="25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DB14911-7BC3-AB2C-84ED-B8B1E51CD646}"/>
              </a:ext>
            </a:extLst>
          </p:cNvPr>
          <p:cNvSpPr txBox="1"/>
          <p:nvPr/>
        </p:nvSpPr>
        <p:spPr>
          <a:xfrm>
            <a:off x="914400" y="1144409"/>
            <a:ext cx="11003280" cy="5632311"/>
          </a:xfrm>
          <a:prstGeom prst="rect">
            <a:avLst/>
          </a:prstGeom>
          <a:noFill/>
        </p:spPr>
        <p:txBody>
          <a:bodyPr wrap="square">
            <a:spAutoFit/>
          </a:bodyPr>
          <a:lstStyle/>
          <a:p>
            <a:r>
              <a:rPr lang="fr-FR" sz="2400" dirty="0"/>
              <a:t>Le charme a un pouvoir calorifique supérieur au chêne ( 110/96).</a:t>
            </a:r>
          </a:p>
          <a:p>
            <a:endParaRPr lang="fr-FR" sz="2400" dirty="0"/>
          </a:p>
          <a:p>
            <a:r>
              <a:rPr lang="fr-FR" sz="2400" dirty="0"/>
              <a:t>En moyenne, le pouvoir calorifique est estimé à : </a:t>
            </a:r>
          </a:p>
          <a:p>
            <a:r>
              <a:rPr lang="fr-FR" sz="2400" dirty="0"/>
              <a:t>	4,3KW/ha par Kg ou 2000 </a:t>
            </a:r>
            <a:r>
              <a:rPr lang="fr-FR" sz="2400" dirty="0" err="1"/>
              <a:t>kwh</a:t>
            </a:r>
            <a:r>
              <a:rPr lang="fr-FR" sz="2400" dirty="0"/>
              <a:t>/ m3 densité de 500 kg/m3)</a:t>
            </a:r>
          </a:p>
          <a:p>
            <a:endParaRPr lang="fr-FR" sz="2400" dirty="0"/>
          </a:p>
          <a:p>
            <a:r>
              <a:rPr lang="fr-FR" sz="2400" dirty="0"/>
              <a:t>La conversion du volume du bosquet en stères est de 26 x1,5 = 39 stères</a:t>
            </a:r>
          </a:p>
          <a:p>
            <a:endParaRPr lang="fr-FR" sz="2400" dirty="0"/>
          </a:p>
          <a:p>
            <a:r>
              <a:rPr lang="fr-FR" sz="2400" dirty="0"/>
              <a:t>En chauffage occasionnel qui nécessite 3 stères/an, </a:t>
            </a:r>
          </a:p>
          <a:p>
            <a:r>
              <a:rPr lang="fr-FR" sz="2400" dirty="0"/>
              <a:t>	cela couvre les besoins sur 13 ans </a:t>
            </a:r>
          </a:p>
          <a:p>
            <a:endParaRPr lang="fr-FR" sz="2400" dirty="0"/>
          </a:p>
          <a:p>
            <a:r>
              <a:rPr lang="fr-FR" sz="2400" dirty="0"/>
              <a:t>En chauffage d’appoint qui nécessite 5 stères/an,</a:t>
            </a:r>
          </a:p>
          <a:p>
            <a:r>
              <a:rPr lang="fr-FR" sz="2400" dirty="0"/>
              <a:t>	 cela couvre les besoins sur 8 ans</a:t>
            </a:r>
          </a:p>
          <a:p>
            <a:endParaRPr lang="fr-FR" sz="2400" dirty="0"/>
          </a:p>
          <a:p>
            <a:r>
              <a:rPr lang="fr-FR" sz="2400" dirty="0"/>
              <a:t>En chauffage principal qui nécessite 10 stères/an,</a:t>
            </a:r>
          </a:p>
          <a:p>
            <a:r>
              <a:rPr lang="fr-FR" sz="2400" dirty="0"/>
              <a:t>	cela couvre les besoins sur 4 ans</a:t>
            </a:r>
          </a:p>
        </p:txBody>
      </p:sp>
      <p:pic>
        <p:nvPicPr>
          <p:cNvPr id="9" name="Image 8" descr="Une image contenant contre-plaqué, Bloc de bois, en bois, bois&#10;&#10;Description générée automatiquement">
            <a:extLst>
              <a:ext uri="{FF2B5EF4-FFF2-40B4-BE49-F238E27FC236}">
                <a16:creationId xmlns:a16="http://schemas.microsoft.com/office/drawing/2014/main" id="{CA21E114-438F-4EED-0066-4ED99449D4E7}"/>
              </a:ext>
            </a:extLst>
          </p:cNvPr>
          <p:cNvPicPr>
            <a:picLocks noChangeAspect="1"/>
          </p:cNvPicPr>
          <p:nvPr/>
        </p:nvPicPr>
        <p:blipFill rotWithShape="1">
          <a:blip r:embed="rId2">
            <a:extLst>
              <a:ext uri="{28A0092B-C50C-407E-A947-70E740481C1C}">
                <a14:useLocalDpi xmlns:a14="http://schemas.microsoft.com/office/drawing/2010/main" val="0"/>
              </a:ext>
            </a:extLst>
          </a:blip>
          <a:srcRect l="7251" t="36750" r="6000" b="33417"/>
          <a:stretch/>
        </p:blipFill>
        <p:spPr>
          <a:xfrm>
            <a:off x="787400" y="0"/>
            <a:ext cx="7063197" cy="1214517"/>
          </a:xfrm>
          <a:prstGeom prst="rect">
            <a:avLst/>
          </a:prstGeom>
        </p:spPr>
      </p:pic>
      <p:sp>
        <p:nvSpPr>
          <p:cNvPr id="13" name="ZoneTexte 12">
            <a:extLst>
              <a:ext uri="{FF2B5EF4-FFF2-40B4-BE49-F238E27FC236}">
                <a16:creationId xmlns:a16="http://schemas.microsoft.com/office/drawing/2014/main" id="{D9D1B9FD-C2F3-A6AD-261F-26396CE83F98}"/>
              </a:ext>
            </a:extLst>
          </p:cNvPr>
          <p:cNvSpPr txBox="1"/>
          <p:nvPr/>
        </p:nvSpPr>
        <p:spPr>
          <a:xfrm>
            <a:off x="1713957" y="81280"/>
            <a:ext cx="4900203" cy="769441"/>
          </a:xfrm>
          <a:prstGeom prst="rect">
            <a:avLst/>
          </a:prstGeom>
          <a:noFill/>
        </p:spPr>
        <p:txBody>
          <a:bodyPr wrap="square">
            <a:spAutoFit/>
          </a:bodyPr>
          <a:lstStyle/>
          <a:p>
            <a:r>
              <a:rPr lang="fr-FR" sz="4400" b="1" dirty="0">
                <a:latin typeface="Aldhabi" panose="01000000000000000000" pitchFamily="2" charset="-78"/>
                <a:cs typeface="Aldhabi" panose="01000000000000000000" pitchFamily="2" charset="-78"/>
              </a:rPr>
              <a:t>Pouvoir énergétique</a:t>
            </a:r>
          </a:p>
        </p:txBody>
      </p:sp>
      <p:pic>
        <p:nvPicPr>
          <p:cNvPr id="6" name="Image 5" descr="Une image contenant noir, obscurité&#10;&#10;Description générée automatiquement">
            <a:extLst>
              <a:ext uri="{FF2B5EF4-FFF2-40B4-BE49-F238E27FC236}">
                <a16:creationId xmlns:a16="http://schemas.microsoft.com/office/drawing/2014/main" id="{4BAFB58D-45DE-C50B-4B68-CD884526D07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12930" y="3677920"/>
            <a:ext cx="1655921" cy="3098800"/>
          </a:xfrm>
          <a:prstGeom prst="rect">
            <a:avLst/>
          </a:prstGeom>
        </p:spPr>
      </p:pic>
    </p:spTree>
    <p:extLst>
      <p:ext uri="{BB962C8B-B14F-4D97-AF65-F5344CB8AC3E}">
        <p14:creationId xmlns:p14="http://schemas.microsoft.com/office/powerpoint/2010/main" val="30443430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22" presetClass="entr" presetSubtype="1" fill="hold" grpId="0" nodeType="afterEffect">
                                  <p:stCondLst>
                                    <p:cond delay="75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1750"/>
                                        <p:tgtEl>
                                          <p:spTgt spid="5"/>
                                        </p:tgtEl>
                                      </p:cBhvr>
                                    </p:animEffect>
                                  </p:childTnLst>
                                </p:cTn>
                              </p:par>
                            </p:childTnLst>
                          </p:cTn>
                        </p:par>
                        <p:par>
                          <p:cTn id="19" fill="hold">
                            <p:stCondLst>
                              <p:cond delay="3750"/>
                            </p:stCondLst>
                            <p:childTnLst>
                              <p:par>
                                <p:cTn id="20" presetID="26" presetClass="emph" presetSubtype="0" fill="hold" nodeType="afterEffect">
                                  <p:stCondLst>
                                    <p:cond delay="75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F669016B-49DD-FF97-1011-D809356AAD6D}"/>
              </a:ext>
            </a:extLst>
          </p:cNvPr>
          <p:cNvSpPr txBox="1">
            <a:spLocks/>
          </p:cNvSpPr>
          <p:nvPr/>
        </p:nvSpPr>
        <p:spPr>
          <a:xfrm>
            <a:off x="1425129" y="3345180"/>
            <a:ext cx="8818880" cy="105156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fr-FR" sz="26400" b="1" dirty="0">
                <a:latin typeface="Aldhabi" panose="01000000000000000000" pitchFamily="2" charset="-78"/>
                <a:cs typeface="Aldhabi" panose="01000000000000000000" pitchFamily="2" charset="-78"/>
              </a:rPr>
              <a:t>Bilan économique</a:t>
            </a:r>
          </a:p>
          <a:p>
            <a:r>
              <a:rPr lang="fr-FR" sz="26400" b="1" dirty="0">
                <a:latin typeface="Aldhabi" panose="01000000000000000000" pitchFamily="2" charset="-78"/>
                <a:cs typeface="Aldhabi" panose="01000000000000000000" pitchFamily="2" charset="-78"/>
              </a:rPr>
              <a:t>Sur une période</a:t>
            </a:r>
          </a:p>
          <a:p>
            <a:r>
              <a:rPr lang="fr-FR" sz="26400" b="1" dirty="0">
                <a:latin typeface="Aldhabi" panose="01000000000000000000" pitchFamily="2" charset="-78"/>
                <a:cs typeface="Aldhabi" panose="01000000000000000000" pitchFamily="2" charset="-78"/>
              </a:rPr>
              <a:t>De 60 a 70 ans</a:t>
            </a:r>
            <a:br>
              <a:rPr lang="fr-FR" dirty="0"/>
            </a:br>
            <a:endParaRPr lang="fr-FR" dirty="0"/>
          </a:p>
        </p:txBody>
      </p:sp>
      <p:pic>
        <p:nvPicPr>
          <p:cNvPr id="7" name="Image 6" descr="Une image contenant plante, arbre, feuille, chêne&#10;&#10;Description générée automatiquement">
            <a:extLst>
              <a:ext uri="{FF2B5EF4-FFF2-40B4-BE49-F238E27FC236}">
                <a16:creationId xmlns:a16="http://schemas.microsoft.com/office/drawing/2014/main" id="{83B5B96D-F64E-539F-C8A0-1A96FC661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534055" flipH="1">
            <a:off x="8182811" y="2648906"/>
            <a:ext cx="3412765" cy="3795256"/>
          </a:xfrm>
          <a:prstGeom prst="rect">
            <a:avLst/>
          </a:prstGeom>
        </p:spPr>
      </p:pic>
      <p:pic>
        <p:nvPicPr>
          <p:cNvPr id="8" name="Image 7" descr="Une image contenant plante, arbre, feuille, branche&#10;&#10;Description générée automatiquement">
            <a:extLst>
              <a:ext uri="{FF2B5EF4-FFF2-40B4-BE49-F238E27FC236}">
                <a16:creationId xmlns:a16="http://schemas.microsoft.com/office/drawing/2014/main" id="{092FFAFB-1336-21B5-C30A-6D3A90256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3" y="2074993"/>
            <a:ext cx="1872252" cy="3104253"/>
          </a:xfrm>
          <a:prstGeom prst="rect">
            <a:avLst/>
          </a:prstGeom>
        </p:spPr>
      </p:pic>
      <p:pic>
        <p:nvPicPr>
          <p:cNvPr id="9" name="Image 8" descr="Une image contenant plante, arbre, feuille, branche&#10;&#10;Description générée automatiquement">
            <a:extLst>
              <a:ext uri="{FF2B5EF4-FFF2-40B4-BE49-F238E27FC236}">
                <a16:creationId xmlns:a16="http://schemas.microsoft.com/office/drawing/2014/main" id="{9977CC42-6798-DE0C-0650-FEFFF5B07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4" y="766707"/>
            <a:ext cx="1872252" cy="3104253"/>
          </a:xfrm>
          <a:prstGeom prst="rect">
            <a:avLst/>
          </a:prstGeom>
        </p:spPr>
      </p:pic>
      <p:pic>
        <p:nvPicPr>
          <p:cNvPr id="2" name="Image 1" descr="Une image contenant plante, arbre, feuille, branche&#10;&#10;Description générée automatiquement">
            <a:extLst>
              <a:ext uri="{FF2B5EF4-FFF2-40B4-BE49-F238E27FC236}">
                <a16:creationId xmlns:a16="http://schemas.microsoft.com/office/drawing/2014/main" id="{C88AC0B0-0CD8-CD31-1C56-01BD3D932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2" y="2044512"/>
            <a:ext cx="1872252" cy="3104253"/>
          </a:xfrm>
          <a:prstGeom prst="rect">
            <a:avLst/>
          </a:prstGeom>
        </p:spPr>
      </p:pic>
      <p:pic>
        <p:nvPicPr>
          <p:cNvPr id="3" name="Image 2" descr="Une image contenant plante, arbre, feuille, branche&#10;&#10;Description générée automatiquement">
            <a:extLst>
              <a:ext uri="{FF2B5EF4-FFF2-40B4-BE49-F238E27FC236}">
                <a16:creationId xmlns:a16="http://schemas.microsoft.com/office/drawing/2014/main" id="{86BE12A4-B883-D9A8-DC8F-AEE923BF3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3" y="736226"/>
            <a:ext cx="1872252" cy="3104253"/>
          </a:xfrm>
          <a:prstGeom prst="rect">
            <a:avLst/>
          </a:prstGeom>
        </p:spPr>
      </p:pic>
    </p:spTree>
    <p:extLst>
      <p:ext uri="{BB962C8B-B14F-4D97-AF65-F5344CB8AC3E}">
        <p14:creationId xmlns:p14="http://schemas.microsoft.com/office/powerpoint/2010/main" val="2996937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25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568B486-4AD9-A73A-F894-F7F232C4C6C4}"/>
              </a:ext>
            </a:extLst>
          </p:cNvPr>
          <p:cNvSpPr txBox="1"/>
          <p:nvPr/>
        </p:nvSpPr>
        <p:spPr>
          <a:xfrm>
            <a:off x="1109980" y="3784600"/>
            <a:ext cx="8071342" cy="2862322"/>
          </a:xfrm>
          <a:prstGeom prst="rect">
            <a:avLst/>
          </a:prstGeom>
          <a:noFill/>
        </p:spPr>
        <p:txBody>
          <a:bodyPr wrap="square">
            <a:spAutoFit/>
          </a:bodyPr>
          <a:lstStyle/>
          <a:p>
            <a:r>
              <a:rPr lang="fr-FR" sz="3600" b="1" dirty="0">
                <a:latin typeface="Aldhabi" panose="01000000000000000000" pitchFamily="2" charset="-78"/>
                <a:cs typeface="Aldhabi" panose="01000000000000000000" pitchFamily="2" charset="-78"/>
              </a:rPr>
              <a:t>Reconstitution</a:t>
            </a:r>
          </a:p>
          <a:p>
            <a:r>
              <a:rPr lang="fr-FR" dirty="0"/>
              <a:t>Dans le cas où le boisement serait à reconstituer avec une densité équivalente.</a:t>
            </a:r>
          </a:p>
          <a:p>
            <a:r>
              <a:rPr lang="fr-FR" dirty="0"/>
              <a:t>Fourniture de plants racinés en grosse motte : 69 X 40€ = 2760€</a:t>
            </a:r>
          </a:p>
          <a:p>
            <a:r>
              <a:rPr lang="fr-FR" dirty="0"/>
              <a:t>Main d’œuvre 30 heures à 50€ = 1500€ </a:t>
            </a:r>
          </a:p>
          <a:p>
            <a:r>
              <a:rPr lang="fr-FR" dirty="0"/>
              <a:t>Maitrise œuvre ; forfait 500€</a:t>
            </a:r>
          </a:p>
          <a:p>
            <a:r>
              <a:rPr lang="fr-FR" b="1" dirty="0"/>
              <a:t>Total 4760€</a:t>
            </a:r>
          </a:p>
          <a:p>
            <a:endParaRPr lang="fr-FR" b="1" dirty="0"/>
          </a:p>
          <a:p>
            <a:r>
              <a:rPr lang="fr-FR" dirty="0"/>
              <a:t>Dans le cas d’une réalisation forcée : </a:t>
            </a:r>
          </a:p>
          <a:p>
            <a:r>
              <a:rPr lang="fr-FR" dirty="0"/>
              <a:t>Produits 520€,  Charges 4760€, Solde déficitaire de l’ordre de 4240€</a:t>
            </a:r>
          </a:p>
        </p:txBody>
      </p:sp>
      <p:sp>
        <p:nvSpPr>
          <p:cNvPr id="6" name="ZoneTexte 5">
            <a:extLst>
              <a:ext uri="{FF2B5EF4-FFF2-40B4-BE49-F238E27FC236}">
                <a16:creationId xmlns:a16="http://schemas.microsoft.com/office/drawing/2014/main" id="{F264F82D-0F9C-38E2-A3CC-7A597919199F}"/>
              </a:ext>
            </a:extLst>
          </p:cNvPr>
          <p:cNvSpPr txBox="1"/>
          <p:nvPr/>
        </p:nvSpPr>
        <p:spPr>
          <a:xfrm>
            <a:off x="1109980" y="122485"/>
            <a:ext cx="5689600" cy="923330"/>
          </a:xfrm>
          <a:prstGeom prst="rect">
            <a:avLst/>
          </a:prstGeom>
          <a:noFill/>
        </p:spPr>
        <p:txBody>
          <a:bodyPr wrap="square">
            <a:spAutoFit/>
          </a:bodyPr>
          <a:lstStyle/>
          <a:p>
            <a:r>
              <a:rPr lang="fr-FR" sz="3600" b="1" dirty="0">
                <a:latin typeface="Aldhabi" panose="01000000000000000000" pitchFamily="2" charset="-78"/>
                <a:cs typeface="Aldhabi" panose="01000000000000000000" pitchFamily="2" charset="-78"/>
              </a:rPr>
              <a:t>Valeur du bois sur pied : </a:t>
            </a:r>
            <a:r>
              <a:rPr lang="fr-FR" dirty="0"/>
              <a:t>26 m3 x 20€ = </a:t>
            </a:r>
            <a:r>
              <a:rPr lang="fr-FR" b="1" dirty="0"/>
              <a:t>520€</a:t>
            </a:r>
          </a:p>
          <a:p>
            <a:endParaRPr lang="fr-FR" dirty="0"/>
          </a:p>
        </p:txBody>
      </p:sp>
      <p:sp>
        <p:nvSpPr>
          <p:cNvPr id="7" name="ZoneTexte 6">
            <a:extLst>
              <a:ext uri="{FF2B5EF4-FFF2-40B4-BE49-F238E27FC236}">
                <a16:creationId xmlns:a16="http://schemas.microsoft.com/office/drawing/2014/main" id="{0CF3B91C-A7C6-BF3F-5994-1D5E15FD3DB4}"/>
              </a:ext>
            </a:extLst>
          </p:cNvPr>
          <p:cNvSpPr txBox="1"/>
          <p:nvPr/>
        </p:nvSpPr>
        <p:spPr>
          <a:xfrm>
            <a:off x="1109980" y="907707"/>
            <a:ext cx="10886440" cy="3416320"/>
          </a:xfrm>
          <a:prstGeom prst="rect">
            <a:avLst/>
          </a:prstGeom>
          <a:noFill/>
        </p:spPr>
        <p:txBody>
          <a:bodyPr wrap="square">
            <a:spAutoFit/>
          </a:bodyPr>
          <a:lstStyle/>
          <a:p>
            <a:r>
              <a:rPr lang="fr-FR" sz="3600" b="1" dirty="0">
                <a:latin typeface="Aldhabi" panose="01000000000000000000" pitchFamily="2" charset="-78"/>
                <a:cs typeface="Aldhabi" panose="01000000000000000000" pitchFamily="2" charset="-78"/>
              </a:rPr>
              <a:t>Valeur théorique des aménités</a:t>
            </a:r>
          </a:p>
          <a:p>
            <a:r>
              <a:rPr lang="fr-FR" dirty="0"/>
              <a:t>Selon une valeur standard de 920€ /ha/an,</a:t>
            </a:r>
          </a:p>
          <a:p>
            <a:r>
              <a:rPr lang="fr-FR" dirty="0"/>
              <a:t>	le bosquet (0ha1365) représente une valeur de bienfaits écologiques à la société de 43€ /an</a:t>
            </a:r>
          </a:p>
          <a:p>
            <a:endParaRPr lang="fr-FR" dirty="0"/>
          </a:p>
          <a:p>
            <a:r>
              <a:rPr lang="fr-FR" dirty="0"/>
              <a:t>Les compensations écologiques de pertes ou de dégâts provoqués par la construction d’autoroute , de ligne de chemin de fer ou autres destructions de l’état boisé se négocient sur la base de 50% de cette valeur soit 60</a:t>
            </a:r>
          </a:p>
          <a:p>
            <a:r>
              <a:rPr lang="fr-FR" dirty="0"/>
              <a:t>à70€ dans le cadre de contrats d’une durée de 30 ans.</a:t>
            </a:r>
          </a:p>
          <a:p>
            <a:endParaRPr lang="fr-FR" dirty="0"/>
          </a:p>
          <a:p>
            <a:r>
              <a:rPr lang="fr-FR" dirty="0"/>
              <a:t>Sur une période équivalente à l’âge du boisement cela représente une rente de l’ordre de </a:t>
            </a:r>
            <a:r>
              <a:rPr lang="fr-FR" b="1" dirty="0"/>
              <a:t>8000€</a:t>
            </a:r>
          </a:p>
          <a:p>
            <a:endParaRPr lang="fr-FR" dirty="0"/>
          </a:p>
          <a:p>
            <a:endParaRPr lang="fr-FR" dirty="0"/>
          </a:p>
        </p:txBody>
      </p:sp>
      <p:pic>
        <p:nvPicPr>
          <p:cNvPr id="9" name="Image 8" descr="Une image contenant Caractère coloré, Graphique, vert, graphique vectoriel&#10;&#10;Description générée automatiquement">
            <a:extLst>
              <a:ext uri="{FF2B5EF4-FFF2-40B4-BE49-F238E27FC236}">
                <a16:creationId xmlns:a16="http://schemas.microsoft.com/office/drawing/2014/main" id="{212368D3-FB97-54B3-ECCC-EFCA3AFF6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653341" flipH="1">
            <a:off x="264457" y="-36038"/>
            <a:ext cx="798418" cy="775963"/>
          </a:xfrm>
          <a:prstGeom prst="rect">
            <a:avLst/>
          </a:prstGeom>
        </p:spPr>
      </p:pic>
      <p:pic>
        <p:nvPicPr>
          <p:cNvPr id="10" name="Image 9" descr="Une image contenant Caractère coloré, Graphique, vert, graphique vectoriel&#10;&#10;Description générée automatiquement">
            <a:extLst>
              <a:ext uri="{FF2B5EF4-FFF2-40B4-BE49-F238E27FC236}">
                <a16:creationId xmlns:a16="http://schemas.microsoft.com/office/drawing/2014/main" id="{D98A3D64-1015-74F7-1A81-44FC297EF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653341" flipH="1">
            <a:off x="264457" y="831353"/>
            <a:ext cx="798418" cy="775963"/>
          </a:xfrm>
          <a:prstGeom prst="rect">
            <a:avLst/>
          </a:prstGeom>
        </p:spPr>
      </p:pic>
      <p:pic>
        <p:nvPicPr>
          <p:cNvPr id="11" name="Image 10" descr="Une image contenant Caractère coloré, Graphique, vert, graphique vectoriel&#10;&#10;Description générée automatiquement">
            <a:extLst>
              <a:ext uri="{FF2B5EF4-FFF2-40B4-BE49-F238E27FC236}">
                <a16:creationId xmlns:a16="http://schemas.microsoft.com/office/drawing/2014/main" id="{BB613F03-97CF-73C8-9500-29AEDAD21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653341" flipH="1">
            <a:off x="210301" y="3659929"/>
            <a:ext cx="798418" cy="775963"/>
          </a:xfrm>
          <a:prstGeom prst="rect">
            <a:avLst/>
          </a:prstGeom>
        </p:spPr>
      </p:pic>
      <p:pic>
        <p:nvPicPr>
          <p:cNvPr id="13" name="Image 12" descr="Une image contenant logo, symbole, Police, Graphique&#10;&#10;Description générée automatiquement">
            <a:extLst>
              <a:ext uri="{FF2B5EF4-FFF2-40B4-BE49-F238E27FC236}">
                <a16:creationId xmlns:a16="http://schemas.microsoft.com/office/drawing/2014/main" id="{D978D809-F319-1F1F-9B4C-F09DFAD2F1D1}"/>
              </a:ext>
            </a:extLst>
          </p:cNvPr>
          <p:cNvPicPr>
            <a:picLocks noChangeAspect="1"/>
          </p:cNvPicPr>
          <p:nvPr/>
        </p:nvPicPr>
        <p:blipFill>
          <a:blip r:embed="rId3">
            <a:duotone>
              <a:prstClr val="black"/>
              <a:schemeClr val="accent4">
                <a:tint val="45000"/>
                <a:satMod val="400000"/>
              </a:schemeClr>
            </a:duotone>
            <a:alphaModFix amt="43000"/>
            <a:extLst>
              <a:ext uri="{28A0092B-C50C-407E-A947-70E740481C1C}">
                <a14:useLocalDpi xmlns:a14="http://schemas.microsoft.com/office/drawing/2010/main" val="0"/>
              </a:ext>
            </a:extLst>
          </a:blip>
          <a:stretch>
            <a:fillRect/>
          </a:stretch>
        </p:blipFill>
        <p:spPr>
          <a:xfrm>
            <a:off x="9529899" y="4279920"/>
            <a:ext cx="2319201" cy="2319201"/>
          </a:xfrm>
          <a:prstGeom prst="rect">
            <a:avLst/>
          </a:prstGeom>
        </p:spPr>
      </p:pic>
    </p:spTree>
    <p:extLst>
      <p:ext uri="{BB962C8B-B14F-4D97-AF65-F5344CB8AC3E}">
        <p14:creationId xmlns:p14="http://schemas.microsoft.com/office/powerpoint/2010/main" val="2648323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2" presetClass="entr" presetSubtype="8" fill="hold" grpId="0" nodeType="after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750"/>
                                        <p:tgtEl>
                                          <p:spTgt spid="6"/>
                                        </p:tgtEl>
                                      </p:cBhvr>
                                    </p:animEffect>
                                  </p:childTnLst>
                                </p:cTn>
                              </p:par>
                            </p:childTnLst>
                          </p:cTn>
                        </p:par>
                        <p:par>
                          <p:cTn id="13" fill="hold">
                            <p:stCondLst>
                              <p:cond delay="2750"/>
                            </p:stCondLst>
                            <p:childTnLst>
                              <p:par>
                                <p:cTn id="14" presetID="2" presetClass="entr" presetSubtype="8" fill="hold" nodeType="afterEffect">
                                  <p:stCondLst>
                                    <p:cond delay="75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par>
                          <p:cTn id="18" fill="hold">
                            <p:stCondLst>
                              <p:cond delay="4000"/>
                            </p:stCondLst>
                            <p:childTnLst>
                              <p:par>
                                <p:cTn id="19" presetID="22" presetClass="entr" presetSubtype="8" fill="hold" grpId="0" nodeType="after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750"/>
                                        <p:tgtEl>
                                          <p:spTgt spid="7"/>
                                        </p:tgtEl>
                                      </p:cBhvr>
                                    </p:animEffect>
                                  </p:childTnLst>
                                </p:cTn>
                              </p:par>
                            </p:childTnLst>
                          </p:cTn>
                        </p:par>
                        <p:par>
                          <p:cTn id="22" fill="hold">
                            <p:stCondLst>
                              <p:cond delay="6000"/>
                            </p:stCondLst>
                            <p:childTnLst>
                              <p:par>
                                <p:cTn id="23" presetID="2" presetClass="entr" presetSubtype="8" fill="hold" nodeType="afterEffect">
                                  <p:stCondLst>
                                    <p:cond delay="75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7250"/>
                            </p:stCondLst>
                            <p:childTnLst>
                              <p:par>
                                <p:cTn id="28" presetID="22" presetClass="entr" presetSubtype="8" fill="hold" grpId="0" nodeType="afterEffect">
                                  <p:stCondLst>
                                    <p:cond delay="25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1750"/>
                                        <p:tgtEl>
                                          <p:spTgt spid="5"/>
                                        </p:tgtEl>
                                      </p:cBhvr>
                                    </p:animEffect>
                                  </p:childTnLst>
                                </p:cTn>
                              </p:par>
                            </p:childTnLst>
                          </p:cTn>
                        </p:par>
                        <p:par>
                          <p:cTn id="31" fill="hold">
                            <p:stCondLst>
                              <p:cond delay="9250"/>
                            </p:stCondLst>
                            <p:childTnLst>
                              <p:par>
                                <p:cTn id="32" presetID="26" presetClass="emph" presetSubtype="0" fill="hold" nodeType="afterEffect">
                                  <p:stCondLst>
                                    <p:cond delay="750"/>
                                  </p:stCondLst>
                                  <p:childTnLst>
                                    <p:animEffect transition="out" filter="fade">
                                      <p:cBhvr>
                                        <p:cTn id="33" dur="500" tmFilter="0, 0; .2, .5; .8, .5; 1, 0"/>
                                        <p:tgtEl>
                                          <p:spTgt spid="13"/>
                                        </p:tgtEl>
                                      </p:cBhvr>
                                    </p:animEffect>
                                    <p:animScale>
                                      <p:cBhvr>
                                        <p:cTn id="34"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F669016B-49DD-FF97-1011-D809356AAD6D}"/>
              </a:ext>
            </a:extLst>
          </p:cNvPr>
          <p:cNvSpPr txBox="1">
            <a:spLocks/>
          </p:cNvSpPr>
          <p:nvPr/>
        </p:nvSpPr>
        <p:spPr>
          <a:xfrm>
            <a:off x="1425128" y="3032747"/>
            <a:ext cx="8818880" cy="105156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fr-FR" sz="26400" b="1" dirty="0">
                <a:latin typeface="Aldhabi" panose="01000000000000000000" pitchFamily="2" charset="-78"/>
                <a:cs typeface="Aldhabi" panose="01000000000000000000" pitchFamily="2" charset="-78"/>
              </a:rPr>
              <a:t>Etude</a:t>
            </a:r>
          </a:p>
          <a:p>
            <a:r>
              <a:rPr lang="fr-FR" sz="26400" b="1" dirty="0">
                <a:latin typeface="Aldhabi" panose="01000000000000000000" pitchFamily="2" charset="-78"/>
                <a:cs typeface="Aldhabi" panose="01000000000000000000" pitchFamily="2" charset="-78"/>
              </a:rPr>
              <a:t>topographique</a:t>
            </a:r>
            <a:br>
              <a:rPr lang="fr-FR" dirty="0"/>
            </a:br>
            <a:endParaRPr lang="fr-FR" dirty="0"/>
          </a:p>
        </p:txBody>
      </p:sp>
      <p:pic>
        <p:nvPicPr>
          <p:cNvPr id="7" name="Image 6" descr="Une image contenant plante, arbre, feuille, chêne&#10;&#10;Description générée automatiquement">
            <a:extLst>
              <a:ext uri="{FF2B5EF4-FFF2-40B4-BE49-F238E27FC236}">
                <a16:creationId xmlns:a16="http://schemas.microsoft.com/office/drawing/2014/main" id="{83B5B96D-F64E-539F-C8A0-1A96FC661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534055" flipH="1">
            <a:off x="8182811" y="2648906"/>
            <a:ext cx="3412765" cy="3795256"/>
          </a:xfrm>
          <a:prstGeom prst="rect">
            <a:avLst/>
          </a:prstGeom>
        </p:spPr>
      </p:pic>
      <p:pic>
        <p:nvPicPr>
          <p:cNvPr id="8" name="Image 7" descr="Une image contenant plante, arbre, feuille, branche&#10;&#10;Description générée automatiquement">
            <a:extLst>
              <a:ext uri="{FF2B5EF4-FFF2-40B4-BE49-F238E27FC236}">
                <a16:creationId xmlns:a16="http://schemas.microsoft.com/office/drawing/2014/main" id="{092FFAFB-1336-21B5-C30A-6D3A90256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3" y="2074993"/>
            <a:ext cx="1872252" cy="3104253"/>
          </a:xfrm>
          <a:prstGeom prst="rect">
            <a:avLst/>
          </a:prstGeom>
        </p:spPr>
      </p:pic>
      <p:pic>
        <p:nvPicPr>
          <p:cNvPr id="9" name="Image 8" descr="Une image contenant plante, arbre, feuille, branche&#10;&#10;Description générée automatiquement">
            <a:extLst>
              <a:ext uri="{FF2B5EF4-FFF2-40B4-BE49-F238E27FC236}">
                <a16:creationId xmlns:a16="http://schemas.microsoft.com/office/drawing/2014/main" id="{9977CC42-6798-DE0C-0650-FEFFF5B07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4" y="766707"/>
            <a:ext cx="1872252" cy="3104253"/>
          </a:xfrm>
          <a:prstGeom prst="rect">
            <a:avLst/>
          </a:prstGeom>
        </p:spPr>
      </p:pic>
      <p:pic>
        <p:nvPicPr>
          <p:cNvPr id="2" name="Image 1" descr="Une image contenant plante, arbre, feuille, branche&#10;&#10;Description générée automatiquement">
            <a:extLst>
              <a:ext uri="{FF2B5EF4-FFF2-40B4-BE49-F238E27FC236}">
                <a16:creationId xmlns:a16="http://schemas.microsoft.com/office/drawing/2014/main" id="{C88AC0B0-0CD8-CD31-1C56-01BD3D932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2" y="2044512"/>
            <a:ext cx="1872252" cy="3104253"/>
          </a:xfrm>
          <a:prstGeom prst="rect">
            <a:avLst/>
          </a:prstGeom>
        </p:spPr>
      </p:pic>
      <p:pic>
        <p:nvPicPr>
          <p:cNvPr id="3" name="Image 2" descr="Une image contenant plante, arbre, feuille, branche&#10;&#10;Description générée automatiquement">
            <a:extLst>
              <a:ext uri="{FF2B5EF4-FFF2-40B4-BE49-F238E27FC236}">
                <a16:creationId xmlns:a16="http://schemas.microsoft.com/office/drawing/2014/main" id="{86BE12A4-B883-D9A8-DC8F-AEE923BF3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3" y="736226"/>
            <a:ext cx="1872252" cy="3104253"/>
          </a:xfrm>
          <a:prstGeom prst="rect">
            <a:avLst/>
          </a:prstGeom>
        </p:spPr>
      </p:pic>
    </p:spTree>
    <p:extLst>
      <p:ext uri="{BB962C8B-B14F-4D97-AF65-F5344CB8AC3E}">
        <p14:creationId xmlns:p14="http://schemas.microsoft.com/office/powerpoint/2010/main" val="3611215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25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13EF064-9C27-5CD0-EEA0-28C20A27F55C}"/>
              </a:ext>
            </a:extLst>
          </p:cNvPr>
          <p:cNvSpPr txBox="1"/>
          <p:nvPr/>
        </p:nvSpPr>
        <p:spPr>
          <a:xfrm>
            <a:off x="959883" y="340360"/>
            <a:ext cx="6685280" cy="6177280"/>
          </a:xfrm>
          <a:prstGeom prst="rect">
            <a:avLst/>
          </a:prstGeom>
          <a:noFill/>
        </p:spPr>
        <p:txBody>
          <a:bodyPr wrap="square">
            <a:spAutoFit/>
          </a:bodyPr>
          <a:lstStyle/>
          <a:p>
            <a:pPr algn="just"/>
            <a:r>
              <a:rPr lang="fr-FR" dirty="0"/>
              <a:t>En </a:t>
            </a:r>
            <a:r>
              <a:rPr lang="fr-FR" b="1" dirty="0"/>
              <a:t>2015</a:t>
            </a:r>
            <a:r>
              <a:rPr lang="fr-FR" dirty="0"/>
              <a:t> des élèves techniciens topographes, sous la conduite de leur professeur Monsieur Alain Davy, ont procédé à une étude topographique du site.</a:t>
            </a:r>
          </a:p>
          <a:p>
            <a:pPr algn="just"/>
            <a:endParaRPr lang="fr-FR" dirty="0"/>
          </a:p>
          <a:p>
            <a:pPr algn="just"/>
            <a:r>
              <a:rPr lang="fr-FR" dirty="0"/>
              <a:t>Il en a résulté </a:t>
            </a:r>
            <a:r>
              <a:rPr lang="fr-FR" b="1" dirty="0"/>
              <a:t>un plan à l’échelle 1/250 </a:t>
            </a:r>
            <a:r>
              <a:rPr lang="fr-FR" dirty="0"/>
              <a:t>comportant des courbes de niveau maitresses tous les 10m et les courbes de niveau médianes tous les 5 mètres . </a:t>
            </a:r>
          </a:p>
          <a:p>
            <a:pPr algn="just"/>
            <a:r>
              <a:rPr lang="fr-FR" dirty="0"/>
              <a:t>Un effectif de </a:t>
            </a:r>
            <a:r>
              <a:rPr lang="fr-FR" b="1" dirty="0"/>
              <a:t>32 arbres est localisé</a:t>
            </a:r>
            <a:r>
              <a:rPr lang="fr-FR" dirty="0"/>
              <a:t>, sans précision de dimension.</a:t>
            </a:r>
          </a:p>
          <a:p>
            <a:pPr algn="just"/>
            <a:endParaRPr lang="fr-FR" dirty="0"/>
          </a:p>
          <a:p>
            <a:pPr algn="just"/>
            <a:r>
              <a:rPr lang="fr-FR" dirty="0"/>
              <a:t>Ce relevé est intéressant du fait qu’il indique </a:t>
            </a:r>
            <a:r>
              <a:rPr lang="fr-FR" b="1" dirty="0"/>
              <a:t>une variation d’altitude de 65 à 70 m </a:t>
            </a:r>
            <a:r>
              <a:rPr lang="fr-FR" dirty="0"/>
              <a:t>avec </a:t>
            </a:r>
            <a:r>
              <a:rPr lang="fr-FR" b="1" dirty="0"/>
              <a:t>une pente de direction Ouest–Est de 6,41%, </a:t>
            </a:r>
            <a:r>
              <a:rPr lang="fr-FR" dirty="0"/>
              <a:t>favorable à l’écoulement des eaux de pluie.</a:t>
            </a:r>
          </a:p>
          <a:p>
            <a:pPr algn="just"/>
            <a:endParaRPr lang="fr-FR" dirty="0"/>
          </a:p>
          <a:p>
            <a:pPr algn="just"/>
            <a:r>
              <a:rPr lang="fr-FR" dirty="0"/>
              <a:t>Par comparaison à l’inventaire pied à pied de 2023, qui dénombre 69 arbres, on constate que seulement 32 arbres ont été inventoriés ce qui laisse à penser que seulement les arbres de plus grande taille ont été dénombrés excluant une grande partie des charmes.</a:t>
            </a:r>
          </a:p>
          <a:p>
            <a:pPr algn="just"/>
            <a:endParaRPr lang="fr-FR" dirty="0"/>
          </a:p>
          <a:p>
            <a:pPr algn="just"/>
            <a:r>
              <a:rPr lang="fr-FR" dirty="0"/>
              <a:t>Ce relevé permet aussi de déterminer </a:t>
            </a:r>
            <a:r>
              <a:rPr lang="fr-FR" b="1" dirty="0"/>
              <a:t>les limites et la surface du terrain nu ou friche</a:t>
            </a:r>
            <a:r>
              <a:rPr lang="fr-FR" dirty="0"/>
              <a:t> situé à l’est du bosquet avec pour limite la route de Fargues.</a:t>
            </a:r>
          </a:p>
        </p:txBody>
      </p:sp>
      <p:pic>
        <p:nvPicPr>
          <p:cNvPr id="6" name="Image 5">
            <a:extLst>
              <a:ext uri="{FF2B5EF4-FFF2-40B4-BE49-F238E27FC236}">
                <a16:creationId xmlns:a16="http://schemas.microsoft.com/office/drawing/2014/main" id="{198C0A09-5EA1-1E6C-3196-0F3D685C1984}"/>
              </a:ext>
            </a:extLst>
          </p:cNvPr>
          <p:cNvPicPr>
            <a:picLocks noChangeAspect="1"/>
          </p:cNvPicPr>
          <p:nvPr/>
        </p:nvPicPr>
        <p:blipFill rotWithShape="1">
          <a:blip r:embed="rId2">
            <a:alphaModFix/>
          </a:blip>
          <a:srcRect l="1741" r="3121"/>
          <a:stretch/>
        </p:blipFill>
        <p:spPr>
          <a:xfrm>
            <a:off x="7889478" y="415604"/>
            <a:ext cx="4170441" cy="2754316"/>
          </a:xfrm>
          <a:prstGeom prst="rect">
            <a:avLst/>
          </a:prstGeom>
        </p:spPr>
      </p:pic>
      <p:pic>
        <p:nvPicPr>
          <p:cNvPr id="7" name="Image 6">
            <a:extLst>
              <a:ext uri="{FF2B5EF4-FFF2-40B4-BE49-F238E27FC236}">
                <a16:creationId xmlns:a16="http://schemas.microsoft.com/office/drawing/2014/main" id="{75C61113-FEE7-61C9-A95E-22261F3AAE6B}"/>
              </a:ext>
            </a:extLst>
          </p:cNvPr>
          <p:cNvPicPr>
            <a:picLocks noChangeAspect="1"/>
          </p:cNvPicPr>
          <p:nvPr/>
        </p:nvPicPr>
        <p:blipFill rotWithShape="1">
          <a:blip r:embed="rId2">
            <a:alphaModFix/>
          </a:blip>
          <a:srcRect l="9963" t="11840" r="34642" b="25451"/>
          <a:stretch/>
        </p:blipFill>
        <p:spPr>
          <a:xfrm>
            <a:off x="8038575" y="3342640"/>
            <a:ext cx="3872246" cy="2754316"/>
          </a:xfrm>
          <a:prstGeom prst="rect">
            <a:avLst/>
          </a:prstGeom>
        </p:spPr>
      </p:pic>
    </p:spTree>
    <p:extLst>
      <p:ext uri="{BB962C8B-B14F-4D97-AF65-F5344CB8AC3E}">
        <p14:creationId xmlns:p14="http://schemas.microsoft.com/office/powerpoint/2010/main" val="1226259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4250"/>
                                        <p:tgtEl>
                                          <p:spTgt spid="5"/>
                                        </p:tgtEl>
                                      </p:cBhvr>
                                    </p:animEffect>
                                  </p:childTnLst>
                                </p:cTn>
                              </p:par>
                            </p:childTnLst>
                          </p:cTn>
                        </p:par>
                        <p:par>
                          <p:cTn id="8" fill="hold">
                            <p:stCondLst>
                              <p:cond delay="4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7D3B46-746E-B478-BFB0-85ADB52F10DE}"/>
              </a:ext>
            </a:extLst>
          </p:cNvPr>
          <p:cNvSpPr>
            <a:spLocks noGrp="1"/>
          </p:cNvSpPr>
          <p:nvPr>
            <p:ph type="title"/>
          </p:nvPr>
        </p:nvSpPr>
        <p:spPr>
          <a:xfrm>
            <a:off x="1666240" y="147320"/>
            <a:ext cx="9794240" cy="1031240"/>
          </a:xfrm>
        </p:spPr>
        <p:txBody>
          <a:bodyPr>
            <a:normAutofit fontScale="90000"/>
          </a:bodyPr>
          <a:lstStyle/>
          <a:p>
            <a:pPr algn="ctr"/>
            <a:r>
              <a:rPr lang="fr-FR" sz="7200" b="1" dirty="0">
                <a:latin typeface="Aldhabi" panose="01000000000000000000" pitchFamily="2" charset="-78"/>
                <a:cs typeface="Aldhabi" panose="01000000000000000000" pitchFamily="2" charset="-78"/>
              </a:rPr>
              <a:t>OBJECTIFS</a:t>
            </a:r>
          </a:p>
        </p:txBody>
      </p:sp>
      <p:sp>
        <p:nvSpPr>
          <p:cNvPr id="3" name="Espace réservé du contenu 2">
            <a:extLst>
              <a:ext uri="{FF2B5EF4-FFF2-40B4-BE49-F238E27FC236}">
                <a16:creationId xmlns:a16="http://schemas.microsoft.com/office/drawing/2014/main" id="{0DFDBDB1-A339-FF75-008E-65C4A3F1688F}"/>
              </a:ext>
            </a:extLst>
          </p:cNvPr>
          <p:cNvSpPr>
            <a:spLocks noGrp="1"/>
          </p:cNvSpPr>
          <p:nvPr>
            <p:ph idx="1"/>
          </p:nvPr>
        </p:nvSpPr>
        <p:spPr>
          <a:xfrm>
            <a:off x="878840" y="1927637"/>
            <a:ext cx="10977880" cy="4460240"/>
          </a:xfrm>
        </p:spPr>
        <p:txBody>
          <a:bodyPr>
            <a:normAutofit/>
          </a:bodyPr>
          <a:lstStyle/>
          <a:p>
            <a:pPr marL="0" indent="0" algn="just">
              <a:buNone/>
            </a:pPr>
            <a:r>
              <a:rPr lang="fr-FR" sz="2400" dirty="0">
                <a:sym typeface="Wingdings" panose="05000000000000000000" pitchFamily="2" charset="2"/>
              </a:rPr>
              <a:t> </a:t>
            </a:r>
            <a:r>
              <a:rPr lang="fr-FR" sz="2400" dirty="0"/>
              <a:t>Prendre conscience de l’intérêt environnemental et patrimonial d’une micro-forêt</a:t>
            </a:r>
          </a:p>
          <a:p>
            <a:pPr marL="0" indent="0" algn="just">
              <a:buNone/>
            </a:pPr>
            <a:r>
              <a:rPr lang="fr-FR" sz="2400" dirty="0">
                <a:sym typeface="Wingdings" panose="05000000000000000000" pitchFamily="2" charset="2"/>
              </a:rPr>
              <a:t> </a:t>
            </a:r>
            <a:r>
              <a:rPr lang="fr-FR" sz="2400" dirty="0"/>
              <a:t>Savoir observer les arbres</a:t>
            </a:r>
          </a:p>
          <a:p>
            <a:pPr marL="0" indent="0" algn="just">
              <a:buNone/>
            </a:pPr>
            <a:r>
              <a:rPr lang="fr-FR" sz="2400" dirty="0">
                <a:sym typeface="Wingdings" panose="05000000000000000000" pitchFamily="2" charset="2"/>
              </a:rPr>
              <a:t> </a:t>
            </a:r>
            <a:r>
              <a:rPr lang="fr-FR" sz="2400" dirty="0"/>
              <a:t>Attirer l’attention sur l’individualité des arbres</a:t>
            </a:r>
          </a:p>
          <a:p>
            <a:pPr marL="0" indent="0" algn="just">
              <a:buNone/>
            </a:pPr>
            <a:r>
              <a:rPr lang="fr-FR" sz="2400" dirty="0">
                <a:sym typeface="Wingdings" panose="05000000000000000000" pitchFamily="2" charset="2"/>
              </a:rPr>
              <a:t> P</a:t>
            </a:r>
            <a:r>
              <a:rPr lang="fr-FR" sz="2400" dirty="0"/>
              <a:t>rendre conscience de la croissance des arbres selon plusieurs critères</a:t>
            </a:r>
          </a:p>
          <a:p>
            <a:pPr marL="0" indent="0" algn="just">
              <a:buNone/>
            </a:pPr>
            <a:r>
              <a:rPr lang="fr-FR" sz="2400" dirty="0">
                <a:sym typeface="Wingdings" panose="05000000000000000000" pitchFamily="2" charset="2"/>
              </a:rPr>
              <a:t> </a:t>
            </a:r>
            <a:r>
              <a:rPr lang="fr-FR" sz="2400" dirty="0"/>
              <a:t>Evaluation du stock de bois sur pied et son équivalent en énergie</a:t>
            </a:r>
          </a:p>
          <a:p>
            <a:pPr marL="0" indent="0" algn="just">
              <a:buNone/>
            </a:pPr>
            <a:r>
              <a:rPr lang="fr-FR" sz="2400" dirty="0">
                <a:sym typeface="Wingdings" panose="05000000000000000000" pitchFamily="2" charset="2"/>
              </a:rPr>
              <a:t> </a:t>
            </a:r>
            <a:r>
              <a:rPr lang="fr-FR" sz="2400" dirty="0"/>
              <a:t>Bilan carbone</a:t>
            </a:r>
          </a:p>
          <a:p>
            <a:pPr marL="0" indent="0" algn="just">
              <a:buNone/>
            </a:pPr>
            <a:r>
              <a:rPr lang="fr-FR" sz="2400" dirty="0">
                <a:sym typeface="Wingdings" panose="05000000000000000000" pitchFamily="2" charset="2"/>
              </a:rPr>
              <a:t> </a:t>
            </a:r>
            <a:r>
              <a:rPr lang="fr-FR" sz="2400" dirty="0"/>
              <a:t>Bilan économique théorique</a:t>
            </a:r>
          </a:p>
        </p:txBody>
      </p:sp>
      <p:sp>
        <p:nvSpPr>
          <p:cNvPr id="4" name="Espace réservé du contenu 2">
            <a:extLst>
              <a:ext uri="{FF2B5EF4-FFF2-40B4-BE49-F238E27FC236}">
                <a16:creationId xmlns:a16="http://schemas.microsoft.com/office/drawing/2014/main" id="{53E09709-E676-C290-DE46-FFF426C7352B}"/>
              </a:ext>
            </a:extLst>
          </p:cNvPr>
          <p:cNvSpPr txBox="1">
            <a:spLocks/>
          </p:cNvSpPr>
          <p:nvPr/>
        </p:nvSpPr>
        <p:spPr>
          <a:xfrm>
            <a:off x="2100580" y="1178560"/>
            <a:ext cx="8534400" cy="6096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just">
              <a:buFont typeface="Franklin Gothic Book" panose="020B0503020102020204" pitchFamily="34" charset="0"/>
              <a:buNone/>
            </a:pPr>
            <a:r>
              <a:rPr lang="fr-FR" sz="2400" dirty="0"/>
              <a:t>Etude d’un ilot d’arbre en milieu urbain et friche arborée jointive </a:t>
            </a:r>
          </a:p>
        </p:txBody>
      </p:sp>
      <p:pic>
        <p:nvPicPr>
          <p:cNvPr id="6" name="Image 5" descr="Une image contenant arbre, plante, peinture, art&#10;&#10;Description générée automatiquement">
            <a:extLst>
              <a:ext uri="{FF2B5EF4-FFF2-40B4-BE49-F238E27FC236}">
                <a16:creationId xmlns:a16="http://schemas.microsoft.com/office/drawing/2014/main" id="{94C8D2A2-515C-8C3C-4B3B-2F719F2A8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9200" y="4290282"/>
            <a:ext cx="3207692" cy="2450877"/>
          </a:xfrm>
          <a:prstGeom prst="rect">
            <a:avLst/>
          </a:prstGeom>
        </p:spPr>
      </p:pic>
    </p:spTree>
    <p:extLst>
      <p:ext uri="{BB962C8B-B14F-4D97-AF65-F5344CB8AC3E}">
        <p14:creationId xmlns:p14="http://schemas.microsoft.com/office/powerpoint/2010/main" val="2633566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4245">
        <p15:prstTrans prst="fallOver"/>
      </p:transition>
    </mc:Choice>
    <mc:Fallback xmlns="">
      <p:transition spd="slow" advTm="24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F669016B-49DD-FF97-1011-D809356AAD6D}"/>
              </a:ext>
            </a:extLst>
          </p:cNvPr>
          <p:cNvSpPr txBox="1">
            <a:spLocks/>
          </p:cNvSpPr>
          <p:nvPr/>
        </p:nvSpPr>
        <p:spPr>
          <a:xfrm>
            <a:off x="1425128" y="3032747"/>
            <a:ext cx="8818880" cy="105156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fr-FR" sz="26400" b="1" dirty="0">
                <a:latin typeface="Aldhabi" panose="01000000000000000000" pitchFamily="2" charset="-78"/>
                <a:cs typeface="Aldhabi" panose="01000000000000000000" pitchFamily="2" charset="-78"/>
              </a:rPr>
              <a:t>Friche</a:t>
            </a:r>
          </a:p>
          <a:p>
            <a:r>
              <a:rPr lang="fr-FR" sz="26400" b="1" dirty="0">
                <a:latin typeface="Aldhabi" panose="01000000000000000000" pitchFamily="2" charset="-78"/>
                <a:cs typeface="Aldhabi" panose="01000000000000000000" pitchFamily="2" charset="-78"/>
              </a:rPr>
              <a:t>arborée</a:t>
            </a:r>
            <a:br>
              <a:rPr lang="fr-FR" dirty="0"/>
            </a:br>
            <a:endParaRPr lang="fr-FR" dirty="0"/>
          </a:p>
        </p:txBody>
      </p:sp>
      <p:pic>
        <p:nvPicPr>
          <p:cNvPr id="7" name="Image 6" descr="Une image contenant plante, arbre, feuille, chêne&#10;&#10;Description générée automatiquement">
            <a:extLst>
              <a:ext uri="{FF2B5EF4-FFF2-40B4-BE49-F238E27FC236}">
                <a16:creationId xmlns:a16="http://schemas.microsoft.com/office/drawing/2014/main" id="{83B5B96D-F64E-539F-C8A0-1A96FC661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534055" flipH="1">
            <a:off x="8182811" y="2648906"/>
            <a:ext cx="3412765" cy="3795256"/>
          </a:xfrm>
          <a:prstGeom prst="rect">
            <a:avLst/>
          </a:prstGeom>
        </p:spPr>
      </p:pic>
      <p:pic>
        <p:nvPicPr>
          <p:cNvPr id="8" name="Image 7" descr="Une image contenant plante, arbre, feuille, branche&#10;&#10;Description générée automatiquement">
            <a:extLst>
              <a:ext uri="{FF2B5EF4-FFF2-40B4-BE49-F238E27FC236}">
                <a16:creationId xmlns:a16="http://schemas.microsoft.com/office/drawing/2014/main" id="{092FFAFB-1336-21B5-C30A-6D3A90256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3" y="2074993"/>
            <a:ext cx="1872252" cy="3104253"/>
          </a:xfrm>
          <a:prstGeom prst="rect">
            <a:avLst/>
          </a:prstGeom>
        </p:spPr>
      </p:pic>
      <p:pic>
        <p:nvPicPr>
          <p:cNvPr id="9" name="Image 8" descr="Une image contenant plante, arbre, feuille, branche&#10;&#10;Description générée automatiquement">
            <a:extLst>
              <a:ext uri="{FF2B5EF4-FFF2-40B4-BE49-F238E27FC236}">
                <a16:creationId xmlns:a16="http://schemas.microsoft.com/office/drawing/2014/main" id="{9977CC42-6798-DE0C-0650-FEFFF5B07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4" y="766707"/>
            <a:ext cx="1872252" cy="3104253"/>
          </a:xfrm>
          <a:prstGeom prst="rect">
            <a:avLst/>
          </a:prstGeom>
        </p:spPr>
      </p:pic>
      <p:pic>
        <p:nvPicPr>
          <p:cNvPr id="2" name="Image 1" descr="Une image contenant plante, arbre, feuille, branche&#10;&#10;Description générée automatiquement">
            <a:extLst>
              <a:ext uri="{FF2B5EF4-FFF2-40B4-BE49-F238E27FC236}">
                <a16:creationId xmlns:a16="http://schemas.microsoft.com/office/drawing/2014/main" id="{C88AC0B0-0CD8-CD31-1C56-01BD3D932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2" y="2044512"/>
            <a:ext cx="1872252" cy="3104253"/>
          </a:xfrm>
          <a:prstGeom prst="rect">
            <a:avLst/>
          </a:prstGeom>
        </p:spPr>
      </p:pic>
      <p:pic>
        <p:nvPicPr>
          <p:cNvPr id="3" name="Image 2" descr="Une image contenant plante, arbre, feuille, branche&#10;&#10;Description générée automatiquement">
            <a:extLst>
              <a:ext uri="{FF2B5EF4-FFF2-40B4-BE49-F238E27FC236}">
                <a16:creationId xmlns:a16="http://schemas.microsoft.com/office/drawing/2014/main" id="{86BE12A4-B883-D9A8-DC8F-AEE923BF3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3" y="736226"/>
            <a:ext cx="1872252" cy="3104253"/>
          </a:xfrm>
          <a:prstGeom prst="rect">
            <a:avLst/>
          </a:prstGeom>
        </p:spPr>
      </p:pic>
    </p:spTree>
    <p:extLst>
      <p:ext uri="{BB962C8B-B14F-4D97-AF65-F5344CB8AC3E}">
        <p14:creationId xmlns:p14="http://schemas.microsoft.com/office/powerpoint/2010/main" val="95473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25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2EB770-3410-A59F-CD62-16A046EAEB62}"/>
              </a:ext>
            </a:extLst>
          </p:cNvPr>
          <p:cNvSpPr txBox="1"/>
          <p:nvPr/>
        </p:nvSpPr>
        <p:spPr>
          <a:xfrm>
            <a:off x="721360" y="3323261"/>
            <a:ext cx="7782560" cy="3416320"/>
          </a:xfrm>
          <a:prstGeom prst="rect">
            <a:avLst/>
          </a:prstGeom>
          <a:noFill/>
        </p:spPr>
        <p:txBody>
          <a:bodyPr wrap="square">
            <a:spAutoFit/>
          </a:bodyPr>
          <a:lstStyle/>
          <a:p>
            <a:pPr marL="71120" marR="62230"/>
            <a:r>
              <a:rPr lang="fr-FR" sz="1800" dirty="0">
                <a:effectLst/>
                <a:latin typeface="Calibri" panose="020F0502020204030204" pitchFamily="34" charset="0"/>
                <a:ea typeface="Calibri" panose="020F0502020204030204" pitchFamily="34" charset="0"/>
              </a:rPr>
              <a:t>A l’angle Sud-Est, sur la voie</a:t>
            </a:r>
            <a:r>
              <a:rPr lang="fr-FR" sz="1800" spc="-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publique, un pommier à petit fruits (Malus </a:t>
            </a:r>
            <a:r>
              <a:rPr lang="fr-FR" sz="1800" dirty="0" err="1">
                <a:effectLst/>
                <a:latin typeface="Calibri" panose="020F0502020204030204" pitchFamily="34" charset="0"/>
                <a:ea typeface="Calibri" panose="020F0502020204030204" pitchFamily="34" charset="0"/>
              </a:rPr>
              <a:t>sylvestris</a:t>
            </a:r>
            <a:r>
              <a:rPr lang="fr-FR" sz="1800" spc="20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ou </a:t>
            </a:r>
            <a:r>
              <a:rPr lang="fr-FR" sz="1800" i="1" dirty="0">
                <a:effectLst/>
                <a:latin typeface="Calibri" panose="020F0502020204030204" pitchFamily="34" charset="0"/>
                <a:ea typeface="Calibri" panose="020F0502020204030204" pitchFamily="34" charset="0"/>
              </a:rPr>
              <a:t>Malus </a:t>
            </a:r>
            <a:r>
              <a:rPr lang="fr-FR" sz="1800" i="1" dirty="0" err="1">
                <a:effectLst/>
                <a:latin typeface="Calibri" panose="020F0502020204030204" pitchFamily="34" charset="0"/>
                <a:ea typeface="Calibri" panose="020F0502020204030204" pitchFamily="34" charset="0"/>
              </a:rPr>
              <a:t>domestica</a:t>
            </a:r>
            <a:r>
              <a:rPr lang="fr-FR" sz="1800" i="1"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 envahi par</a:t>
            </a:r>
            <a:r>
              <a:rPr lang="fr-FR" sz="1800" spc="-20" dirty="0">
                <a:effectLst/>
                <a:latin typeface="Calibri" panose="020F0502020204030204" pitchFamily="34" charset="0"/>
                <a:ea typeface="Calibri" panose="020F0502020204030204" pitchFamily="34" charset="0"/>
              </a:rPr>
              <a:t> du </a:t>
            </a:r>
            <a:r>
              <a:rPr lang="fr-FR" sz="1800" dirty="0">
                <a:effectLst/>
                <a:latin typeface="Calibri" panose="020F0502020204030204" pitchFamily="34" charset="0"/>
                <a:ea typeface="Calibri" panose="020F0502020204030204" pitchFamily="34" charset="0"/>
              </a:rPr>
              <a:t>lierre,</a:t>
            </a:r>
            <a:r>
              <a:rPr lang="fr-FR" sz="1800" spc="-30" dirty="0">
                <a:effectLst/>
                <a:latin typeface="Calibri" panose="020F0502020204030204" pitchFamily="34" charset="0"/>
                <a:ea typeface="Calibri" panose="020F0502020204030204" pitchFamily="34" charset="0"/>
              </a:rPr>
              <a:t> du </a:t>
            </a:r>
            <a:r>
              <a:rPr lang="fr-FR" sz="1800" dirty="0">
                <a:effectLst/>
                <a:latin typeface="Calibri" panose="020F0502020204030204" pitchFamily="34" charset="0"/>
                <a:ea typeface="Calibri" panose="020F0502020204030204" pitchFamily="34" charset="0"/>
              </a:rPr>
              <a:t>gui</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et</a:t>
            </a:r>
            <a:r>
              <a:rPr lang="fr-FR" sz="1800" spc="-20" dirty="0">
                <a:effectLst/>
                <a:latin typeface="Calibri" panose="020F0502020204030204" pitchFamily="34" charset="0"/>
                <a:ea typeface="Calibri" panose="020F0502020204030204" pitchFamily="34" charset="0"/>
              </a:rPr>
              <a:t> du </a:t>
            </a:r>
            <a:r>
              <a:rPr lang="fr-FR" sz="1800" dirty="0">
                <a:effectLst/>
                <a:latin typeface="Calibri" panose="020F0502020204030204" pitchFamily="34" charset="0"/>
                <a:ea typeface="Calibri" panose="020F0502020204030204" pitchFamily="34" charset="0"/>
              </a:rPr>
              <a:t>lichen a poussé.</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C’est</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un</a:t>
            </a:r>
            <a:r>
              <a:rPr lang="fr-FR" sz="1800" spc="-2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spécimen</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d’arbre</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nourricier</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rare</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en</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milieu</a:t>
            </a:r>
            <a:r>
              <a:rPr lang="fr-FR" sz="1800" spc="-4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urbain</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qui pourrait de ce fait</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être</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classé dans les arbres remarquables. Une bonne observation de l’arbre nécessite : un dégagement du tronc pour le libérer</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du</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lierre</a:t>
            </a:r>
            <a:r>
              <a:rPr lang="fr-FR" sz="1800" spc="19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a:t>
            </a:r>
            <a:r>
              <a:rPr lang="fr-FR" sz="1800" spc="-25" dirty="0">
                <a:effectLst/>
                <a:latin typeface="Calibri" panose="020F0502020204030204" pitchFamily="34" charset="0"/>
                <a:ea typeface="Calibri" panose="020F0502020204030204" pitchFamily="34" charset="0"/>
              </a:rPr>
              <a:t> une </a:t>
            </a:r>
            <a:r>
              <a:rPr lang="fr-FR" sz="1800" dirty="0">
                <a:effectLst/>
                <a:latin typeface="Calibri" panose="020F0502020204030204" pitchFamily="34" charset="0"/>
                <a:ea typeface="Calibri" panose="020F0502020204030204" pitchFamily="34" charset="0"/>
              </a:rPr>
              <a:t>extraction</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de</a:t>
            </a:r>
            <a:r>
              <a:rPr lang="fr-FR" sz="1800" spc="-2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branches</a:t>
            </a:r>
            <a:r>
              <a:rPr lang="fr-FR" sz="1800" spc="-2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morte</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a:t>
            </a:r>
            <a:r>
              <a:rPr lang="fr-FR" sz="1800" spc="-20" dirty="0">
                <a:effectLst/>
                <a:latin typeface="Calibri" panose="020F0502020204030204" pitchFamily="34" charset="0"/>
                <a:ea typeface="Calibri" panose="020F0502020204030204" pitchFamily="34" charset="0"/>
              </a:rPr>
              <a:t> un </a:t>
            </a:r>
            <a:r>
              <a:rPr lang="fr-FR" sz="1800" dirty="0">
                <a:effectLst/>
                <a:latin typeface="Calibri" panose="020F0502020204030204" pitchFamily="34" charset="0"/>
                <a:ea typeface="Calibri" panose="020F0502020204030204" pitchFamily="34" charset="0"/>
              </a:rPr>
              <a:t>élagage</a:t>
            </a:r>
            <a:r>
              <a:rPr lang="fr-FR" sz="1800" spc="-2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et</a:t>
            </a:r>
            <a:r>
              <a:rPr lang="fr-FR" sz="1800" spc="-25" dirty="0">
                <a:effectLst/>
                <a:latin typeface="Calibri" panose="020F0502020204030204" pitchFamily="34" charset="0"/>
                <a:ea typeface="Calibri" panose="020F0502020204030204" pitchFamily="34" charset="0"/>
              </a:rPr>
              <a:t> une </a:t>
            </a:r>
            <a:r>
              <a:rPr lang="fr-FR" sz="1800" dirty="0">
                <a:effectLst/>
                <a:latin typeface="Calibri" panose="020F0502020204030204" pitchFamily="34" charset="0"/>
                <a:ea typeface="Calibri" panose="020F0502020204030204" pitchFamily="34" charset="0"/>
              </a:rPr>
              <a:t>taille</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de</a:t>
            </a:r>
            <a:r>
              <a:rPr lang="fr-FR" sz="1800" spc="-25" dirty="0">
                <a:effectLst/>
                <a:latin typeface="Calibri" panose="020F0502020204030204" pitchFamily="34" charset="0"/>
                <a:ea typeface="Calibri" panose="020F0502020204030204" pitchFamily="34" charset="0"/>
              </a:rPr>
              <a:t> </a:t>
            </a:r>
            <a:r>
              <a:rPr lang="fr-FR" sz="1800" spc="-10" dirty="0">
                <a:effectLst/>
                <a:latin typeface="Calibri" panose="020F0502020204030204" pitchFamily="34" charset="0"/>
                <a:ea typeface="Calibri" panose="020F0502020204030204" pitchFamily="34" charset="0"/>
              </a:rPr>
              <a:t>formation.</a:t>
            </a:r>
          </a:p>
          <a:p>
            <a:pPr marL="71120" marR="62230"/>
            <a:endParaRPr lang="fr-FR" sz="1800" dirty="0">
              <a:effectLst/>
              <a:latin typeface="Calibri" panose="020F0502020204030204" pitchFamily="34" charset="0"/>
              <a:ea typeface="Calibri" panose="020F0502020204030204" pitchFamily="34" charset="0"/>
            </a:endParaRPr>
          </a:p>
          <a:p>
            <a:pPr marL="71120" marR="52705"/>
            <a:r>
              <a:rPr lang="fr-FR" sz="1800" dirty="0">
                <a:effectLst/>
                <a:latin typeface="Calibri" panose="020F0502020204030204" pitchFamily="34" charset="0"/>
                <a:ea typeface="Calibri" panose="020F0502020204030204" pitchFamily="34" charset="0"/>
              </a:rPr>
              <a:t>Les</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arbres</a:t>
            </a:r>
            <a:r>
              <a:rPr lang="fr-FR" sz="1800" spc="-4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en</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place</a:t>
            </a:r>
            <a:r>
              <a:rPr lang="fr-FR" sz="1800" spc="-4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sur</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la</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friche</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arborée</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méritent</a:t>
            </a:r>
            <a:r>
              <a:rPr lang="fr-FR" sz="1800" spc="-4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d’être</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maintenus</a:t>
            </a:r>
            <a:r>
              <a:rPr lang="fr-FR" sz="1800" spc="-2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et</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faire</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l’objet</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d’élagage</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bas</a:t>
            </a:r>
            <a:r>
              <a:rPr lang="fr-FR" sz="1800" spc="-4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ou</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de</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conduite de cime.</a:t>
            </a:r>
          </a:p>
          <a:p>
            <a:pPr marL="71120" marR="52705"/>
            <a:endParaRPr lang="fr-FR" sz="1800" dirty="0">
              <a:effectLst/>
              <a:latin typeface="Calibri" panose="020F0502020204030204" pitchFamily="34" charset="0"/>
              <a:ea typeface="Calibri" panose="020F0502020204030204" pitchFamily="34" charset="0"/>
            </a:endParaRPr>
          </a:p>
          <a:p>
            <a:pPr marL="71120"/>
            <a:r>
              <a:rPr lang="fr-FR" sz="1800" dirty="0">
                <a:effectLst/>
                <a:latin typeface="Calibri" panose="020F0502020204030204" pitchFamily="34" charset="0"/>
                <a:ea typeface="Calibri" panose="020F0502020204030204" pitchFamily="34" charset="0"/>
              </a:rPr>
              <a:t>C’est</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une</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station</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qui</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parait</a:t>
            </a:r>
            <a:r>
              <a:rPr lang="fr-FR" sz="1800" spc="-4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convenir</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pour</a:t>
            </a:r>
            <a:r>
              <a:rPr lang="fr-FR" sz="1800" spc="-4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la</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plantation</a:t>
            </a:r>
            <a:r>
              <a:rPr lang="fr-FR" sz="1800" spc="-4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d’arbres</a:t>
            </a:r>
            <a:r>
              <a:rPr lang="fr-FR" sz="1800" spc="-2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qui</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poussent</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bien</a:t>
            </a:r>
            <a:r>
              <a:rPr lang="fr-FR" sz="1800" spc="-4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dans</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la</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région</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bordelaise</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de préférence à caractère ornemental ou historique.</a:t>
            </a:r>
          </a:p>
        </p:txBody>
      </p:sp>
      <p:pic>
        <p:nvPicPr>
          <p:cNvPr id="6" name="Image 5">
            <a:extLst>
              <a:ext uri="{FF2B5EF4-FFF2-40B4-BE49-F238E27FC236}">
                <a16:creationId xmlns:a16="http://schemas.microsoft.com/office/drawing/2014/main" id="{47DD7B56-0625-83C3-BED7-8207DA93AE3A}"/>
              </a:ext>
            </a:extLst>
          </p:cNvPr>
          <p:cNvPicPr>
            <a:picLocks noChangeAspect="1"/>
          </p:cNvPicPr>
          <p:nvPr/>
        </p:nvPicPr>
        <p:blipFill>
          <a:blip r:embed="rId2"/>
          <a:stretch>
            <a:fillRect/>
          </a:stretch>
        </p:blipFill>
        <p:spPr>
          <a:xfrm>
            <a:off x="9098299" y="232209"/>
            <a:ext cx="2372339" cy="3913071"/>
          </a:xfrm>
          <a:prstGeom prst="rect">
            <a:avLst/>
          </a:prstGeom>
        </p:spPr>
      </p:pic>
      <p:pic>
        <p:nvPicPr>
          <p:cNvPr id="8" name="Image 7">
            <a:extLst>
              <a:ext uri="{FF2B5EF4-FFF2-40B4-BE49-F238E27FC236}">
                <a16:creationId xmlns:a16="http://schemas.microsoft.com/office/drawing/2014/main" id="{CD7029EA-5ED4-D68C-F248-9C2006370C18}"/>
              </a:ext>
            </a:extLst>
          </p:cNvPr>
          <p:cNvPicPr>
            <a:picLocks noChangeAspect="1"/>
          </p:cNvPicPr>
          <p:nvPr/>
        </p:nvPicPr>
        <p:blipFill>
          <a:blip r:embed="rId3"/>
          <a:stretch>
            <a:fillRect/>
          </a:stretch>
        </p:blipFill>
        <p:spPr>
          <a:xfrm>
            <a:off x="8503920" y="4590283"/>
            <a:ext cx="3464171" cy="1931871"/>
          </a:xfrm>
          <a:prstGeom prst="rect">
            <a:avLst/>
          </a:prstGeom>
        </p:spPr>
      </p:pic>
      <p:sp>
        <p:nvSpPr>
          <p:cNvPr id="9" name="Sous-titre 2">
            <a:extLst>
              <a:ext uri="{FF2B5EF4-FFF2-40B4-BE49-F238E27FC236}">
                <a16:creationId xmlns:a16="http://schemas.microsoft.com/office/drawing/2014/main" id="{4646BFB2-E578-99AF-50F8-9572005F65D0}"/>
              </a:ext>
            </a:extLst>
          </p:cNvPr>
          <p:cNvSpPr txBox="1">
            <a:spLocks/>
          </p:cNvSpPr>
          <p:nvPr/>
        </p:nvSpPr>
        <p:spPr>
          <a:xfrm>
            <a:off x="8305799" y="6522154"/>
            <a:ext cx="3860411" cy="342776"/>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Pommier sauvage Malus </a:t>
            </a:r>
            <a:r>
              <a:rPr lang="fr-FR" sz="1100" dirty="0" err="1"/>
              <a:t>sylvestris</a:t>
            </a:r>
            <a:r>
              <a:rPr lang="fr-FR" sz="1100" dirty="0"/>
              <a:t> : houpier avec petits fruits</a:t>
            </a:r>
          </a:p>
        </p:txBody>
      </p:sp>
      <p:sp>
        <p:nvSpPr>
          <p:cNvPr id="10" name="Sous-titre 2">
            <a:extLst>
              <a:ext uri="{FF2B5EF4-FFF2-40B4-BE49-F238E27FC236}">
                <a16:creationId xmlns:a16="http://schemas.microsoft.com/office/drawing/2014/main" id="{59E6DF7E-454A-9860-C9EB-8B6C34656120}"/>
              </a:ext>
            </a:extLst>
          </p:cNvPr>
          <p:cNvSpPr txBox="1">
            <a:spLocks/>
          </p:cNvSpPr>
          <p:nvPr/>
        </p:nvSpPr>
        <p:spPr>
          <a:xfrm>
            <a:off x="8354264" y="4145280"/>
            <a:ext cx="3860411" cy="342776"/>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Pommier sauvage Malus </a:t>
            </a:r>
            <a:r>
              <a:rPr lang="fr-FR" sz="1100" dirty="0" err="1"/>
              <a:t>sylvestris</a:t>
            </a:r>
            <a:r>
              <a:rPr lang="fr-FR" sz="1100" dirty="0"/>
              <a:t> : tronc couvert de lierre</a:t>
            </a:r>
          </a:p>
        </p:txBody>
      </p:sp>
      <p:sp>
        <p:nvSpPr>
          <p:cNvPr id="2" name="ZoneTexte 1">
            <a:extLst>
              <a:ext uri="{FF2B5EF4-FFF2-40B4-BE49-F238E27FC236}">
                <a16:creationId xmlns:a16="http://schemas.microsoft.com/office/drawing/2014/main" id="{5C6EF9E1-5332-AC93-06EF-AFEB0998731E}"/>
              </a:ext>
            </a:extLst>
          </p:cNvPr>
          <p:cNvSpPr txBox="1"/>
          <p:nvPr/>
        </p:nvSpPr>
        <p:spPr>
          <a:xfrm>
            <a:off x="1399410" y="445527"/>
            <a:ext cx="7782560" cy="2585323"/>
          </a:xfrm>
          <a:prstGeom prst="rect">
            <a:avLst/>
          </a:prstGeom>
          <a:noFill/>
        </p:spPr>
        <p:txBody>
          <a:bodyPr wrap="square">
            <a:spAutoFit/>
          </a:bodyPr>
          <a:lstStyle/>
          <a:p>
            <a:pPr marL="71120"/>
            <a:r>
              <a:rPr lang="fr-FR" sz="1800" dirty="0">
                <a:effectLst/>
                <a:latin typeface="Calibri" panose="020F0502020204030204" pitchFamily="34" charset="0"/>
                <a:ea typeface="Calibri" panose="020F0502020204030204" pitchFamily="34" charset="0"/>
              </a:rPr>
              <a:t>A</a:t>
            </a:r>
            <a:r>
              <a:rPr lang="fr-FR" sz="1800" spc="-1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l’Est</a:t>
            </a:r>
            <a:r>
              <a:rPr lang="fr-FR" sz="1800" spc="-1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du</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bosquet</a:t>
            </a:r>
            <a:r>
              <a:rPr lang="fr-FR" sz="1800" spc="-1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une</a:t>
            </a:r>
            <a:r>
              <a:rPr lang="fr-FR" sz="1800" spc="-1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surface</a:t>
            </a:r>
            <a:r>
              <a:rPr lang="fr-FR" sz="1800" spc="-1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de</a:t>
            </a:r>
            <a:r>
              <a:rPr lang="fr-FR" sz="1800" spc="-1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l’ordre</a:t>
            </a:r>
            <a:r>
              <a:rPr lang="fr-FR" sz="1800" spc="-1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de</a:t>
            </a:r>
            <a:r>
              <a:rPr lang="fr-FR" sz="1800" spc="-1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2476m2</a:t>
            </a:r>
            <a:r>
              <a:rPr lang="fr-FR" sz="1800" spc="-1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est</a:t>
            </a:r>
            <a:r>
              <a:rPr lang="fr-FR" sz="1800" spc="-1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occupée</a:t>
            </a:r>
            <a:r>
              <a:rPr lang="fr-FR" sz="1800" spc="-2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par</a:t>
            </a:r>
            <a:r>
              <a:rPr lang="fr-FR" sz="1800" spc="-1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11</a:t>
            </a:r>
            <a:r>
              <a:rPr lang="fr-FR" sz="1800" spc="-1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arbres</a:t>
            </a:r>
            <a:r>
              <a:rPr lang="fr-FR" sz="1800" spc="-1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selon</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le</a:t>
            </a:r>
            <a:r>
              <a:rPr lang="fr-FR" sz="1800" spc="-1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plan</a:t>
            </a:r>
            <a:r>
              <a:rPr lang="fr-FR" sz="1800" spc="-2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établi</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en</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2015</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 </a:t>
            </a:r>
          </a:p>
          <a:p>
            <a:pPr marL="71120"/>
            <a:r>
              <a:rPr lang="fr-FR" dirty="0">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Chêne</a:t>
            </a:r>
          </a:p>
          <a:p>
            <a:pPr marL="71120"/>
            <a:r>
              <a:rPr lang="fr-FR" sz="1800" dirty="0">
                <a:effectLst/>
                <a:latin typeface="Calibri" panose="020F0502020204030204" pitchFamily="34" charset="0"/>
                <a:ea typeface="Calibri" panose="020F0502020204030204" pitchFamily="34" charset="0"/>
              </a:rPr>
              <a:t>	Robinier ou faux-acacia</a:t>
            </a:r>
          </a:p>
          <a:p>
            <a:pPr marL="71120"/>
            <a:r>
              <a:rPr lang="fr-FR" sz="1800" dirty="0">
                <a:effectLst/>
                <a:latin typeface="Calibri" panose="020F0502020204030204" pitchFamily="34" charset="0"/>
                <a:ea typeface="Calibri" panose="020F0502020204030204" pitchFamily="34" charset="0"/>
              </a:rPr>
              <a:t>	Peuplier sur la forme de drageons issus de souche</a:t>
            </a:r>
          </a:p>
          <a:p>
            <a:pPr marL="71120"/>
            <a:endParaRPr lang="fr-FR" sz="1800" dirty="0">
              <a:effectLst/>
              <a:latin typeface="Calibri" panose="020F0502020204030204" pitchFamily="34" charset="0"/>
              <a:ea typeface="Calibri" panose="020F0502020204030204" pitchFamily="34" charset="0"/>
            </a:endParaRPr>
          </a:p>
          <a:p>
            <a:pPr marL="71120" marR="194945"/>
            <a:r>
              <a:rPr lang="fr-FR" sz="1800" dirty="0">
                <a:effectLst/>
                <a:latin typeface="Calibri" panose="020F0502020204030204" pitchFamily="34" charset="0"/>
                <a:ea typeface="Calibri" panose="020F0502020204030204" pitchFamily="34" charset="0"/>
              </a:rPr>
              <a:t>Une</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butte</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de</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terre</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apportée</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occupe</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une</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partie</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de</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la</a:t>
            </a:r>
            <a:r>
              <a:rPr lang="fr-FR" sz="1800" spc="-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surface</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sous</a:t>
            </a:r>
            <a:r>
              <a:rPr lang="fr-FR" sz="1800" spc="-3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la</a:t>
            </a:r>
            <a:r>
              <a:rPr lang="fr-FR" sz="1800" spc="-1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forme</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d’un</a:t>
            </a:r>
            <a:r>
              <a:rPr lang="fr-FR" sz="1800" spc="-2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remblai</a:t>
            </a:r>
            <a:r>
              <a:rPr lang="fr-FR" sz="1800" spc="-25"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sur</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lequel</a:t>
            </a:r>
            <a:r>
              <a:rPr lang="fr-FR" sz="1800" spc="-2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poussent des plantes des graminées et des plantes rudérales.</a:t>
            </a:r>
          </a:p>
        </p:txBody>
      </p:sp>
      <p:pic>
        <p:nvPicPr>
          <p:cNvPr id="13" name="Image 12" descr="Une image contenant pomme, fruit, Aliments naturels, Photographie de nature morte&#10;&#10;Description générée automatiquement">
            <a:extLst>
              <a:ext uri="{FF2B5EF4-FFF2-40B4-BE49-F238E27FC236}">
                <a16:creationId xmlns:a16="http://schemas.microsoft.com/office/drawing/2014/main" id="{488D1BF6-F28F-D13D-7E60-8DCA00DAC9A4}"/>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4380"/>
                    </a14:imgEffect>
                  </a14:imgLayer>
                </a14:imgProps>
              </a:ext>
              <a:ext uri="{28A0092B-C50C-407E-A947-70E740481C1C}">
                <a14:useLocalDpi xmlns:a14="http://schemas.microsoft.com/office/drawing/2010/main" val="0"/>
              </a:ext>
            </a:extLst>
          </a:blip>
          <a:stretch>
            <a:fillRect/>
          </a:stretch>
        </p:blipFill>
        <p:spPr>
          <a:xfrm rot="20295024">
            <a:off x="139397" y="2411681"/>
            <a:ext cx="904575" cy="1032878"/>
          </a:xfrm>
          <a:prstGeom prst="rect">
            <a:avLst/>
          </a:prstGeom>
        </p:spPr>
      </p:pic>
      <p:pic>
        <p:nvPicPr>
          <p:cNvPr id="14" name="Image 13" descr="Une image contenant pomme, fruit, Aliments naturels, Photographie de nature morte&#10;&#10;Description générée automatiquement">
            <a:extLst>
              <a:ext uri="{FF2B5EF4-FFF2-40B4-BE49-F238E27FC236}">
                <a16:creationId xmlns:a16="http://schemas.microsoft.com/office/drawing/2014/main" id="{95FD1C8E-7A86-3FE7-9B80-533C0F716405}"/>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380"/>
                    </a14:imgEffect>
                  </a14:imgLayer>
                </a14:imgProps>
              </a:ext>
              <a:ext uri="{28A0092B-C50C-407E-A947-70E740481C1C}">
                <a14:useLocalDpi xmlns:a14="http://schemas.microsoft.com/office/drawing/2010/main" val="0"/>
              </a:ext>
            </a:extLst>
          </a:blip>
          <a:stretch>
            <a:fillRect/>
          </a:stretch>
        </p:blipFill>
        <p:spPr>
          <a:xfrm rot="1644339">
            <a:off x="203085" y="1194831"/>
            <a:ext cx="904575" cy="1032878"/>
          </a:xfrm>
          <a:prstGeom prst="rect">
            <a:avLst/>
          </a:prstGeom>
        </p:spPr>
      </p:pic>
      <p:pic>
        <p:nvPicPr>
          <p:cNvPr id="15" name="Image 14" descr="Une image contenant pomme, fruit, Aliments naturels, Photographie de nature morte&#10;&#10;Description générée automatiquement">
            <a:extLst>
              <a:ext uri="{FF2B5EF4-FFF2-40B4-BE49-F238E27FC236}">
                <a16:creationId xmlns:a16="http://schemas.microsoft.com/office/drawing/2014/main" id="{5E2E79A5-B6E0-4DF3-4E81-6C3715ADBB3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380"/>
                    </a14:imgEffect>
                  </a14:imgLayer>
                </a14:imgProps>
              </a:ext>
              <a:ext uri="{28A0092B-C50C-407E-A947-70E740481C1C}">
                <a14:useLocalDpi xmlns:a14="http://schemas.microsoft.com/office/drawing/2010/main" val="0"/>
              </a:ext>
            </a:extLst>
          </a:blip>
          <a:stretch>
            <a:fillRect/>
          </a:stretch>
        </p:blipFill>
        <p:spPr>
          <a:xfrm rot="20487752">
            <a:off x="156856" y="116998"/>
            <a:ext cx="904575" cy="1032878"/>
          </a:xfrm>
          <a:prstGeom prst="rect">
            <a:avLst/>
          </a:prstGeom>
        </p:spPr>
      </p:pic>
    </p:spTree>
    <p:extLst>
      <p:ext uri="{BB962C8B-B14F-4D97-AF65-F5344CB8AC3E}">
        <p14:creationId xmlns:p14="http://schemas.microsoft.com/office/powerpoint/2010/main" val="2748914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250"/>
                            </p:stCondLst>
                            <p:childTnLst>
                              <p:par>
                                <p:cTn id="12" presetID="31" presetClass="entr" presetSubtype="0" fill="hold" grpId="0" nodeType="afterEffect">
                                  <p:stCondLst>
                                    <p:cond delay="75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3000"/>
                            </p:stCondLst>
                            <p:childTnLst>
                              <p:par>
                                <p:cTn id="19" presetID="8" presetClass="entr" presetSubtype="32" fill="hold" nodeType="after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diamond(out)">
                                      <p:cBhvr>
                                        <p:cTn id="21" dur="1750"/>
                                        <p:tgtEl>
                                          <p:spTgt spid="6"/>
                                        </p:tgtEl>
                                      </p:cBhvr>
                                    </p:animEffect>
                                  </p:childTnLst>
                                </p:cTn>
                              </p:par>
                            </p:childTnLst>
                          </p:cTn>
                        </p:par>
                        <p:par>
                          <p:cTn id="22" fill="hold">
                            <p:stCondLst>
                              <p:cond delay="5500"/>
                            </p:stCondLst>
                            <p:childTnLst>
                              <p:par>
                                <p:cTn id="23" presetID="10" presetClass="entr" presetSubtype="0" fill="hold" grpId="0" nodeType="afterEffect">
                                  <p:stCondLst>
                                    <p:cond delay="25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6250"/>
                            </p:stCondLst>
                            <p:childTnLst>
                              <p:par>
                                <p:cTn id="27" presetID="8" presetClass="entr" presetSubtype="32" fill="hold" nodeType="afterEffect">
                                  <p:stCondLst>
                                    <p:cond delay="750"/>
                                  </p:stCondLst>
                                  <p:childTnLst>
                                    <p:set>
                                      <p:cBhvr>
                                        <p:cTn id="28" dur="1" fill="hold">
                                          <p:stCondLst>
                                            <p:cond delay="0"/>
                                          </p:stCondLst>
                                        </p:cTn>
                                        <p:tgtEl>
                                          <p:spTgt spid="8"/>
                                        </p:tgtEl>
                                        <p:attrNameLst>
                                          <p:attrName>style.visibility</p:attrName>
                                        </p:attrNameLst>
                                      </p:cBhvr>
                                      <p:to>
                                        <p:strVal val="visible"/>
                                      </p:to>
                                    </p:set>
                                    <p:animEffect transition="in" filter="diamond(out)">
                                      <p:cBhvr>
                                        <p:cTn id="29" dur="1750"/>
                                        <p:tgtEl>
                                          <p:spTgt spid="8"/>
                                        </p:tgtEl>
                                      </p:cBhvr>
                                    </p:animEffect>
                                  </p:childTnLst>
                                </p:cTn>
                              </p:par>
                            </p:childTnLst>
                          </p:cTn>
                        </p:par>
                        <p:par>
                          <p:cTn id="30" fill="hold">
                            <p:stCondLst>
                              <p:cond delay="8750"/>
                            </p:stCondLst>
                            <p:childTnLst>
                              <p:par>
                                <p:cTn id="31" presetID="10" presetClass="entr" presetSubtype="0" fill="hold" grpId="0" nodeType="after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9500"/>
                            </p:stCondLst>
                            <p:childTnLst>
                              <p:par>
                                <p:cTn id="35" presetID="2" presetClass="entr" presetSubtype="1" fill="hold" nodeType="afterEffect">
                                  <p:stCondLst>
                                    <p:cond delay="75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0-#ppt_h/2"/>
                                          </p:val>
                                        </p:tav>
                                        <p:tav tm="100000">
                                          <p:val>
                                            <p:strVal val="#ppt_y"/>
                                          </p:val>
                                        </p:tav>
                                      </p:tavLst>
                                    </p:anim>
                                  </p:childTnLst>
                                </p:cTn>
                              </p:par>
                            </p:childTnLst>
                          </p:cTn>
                        </p:par>
                        <p:par>
                          <p:cTn id="39" fill="hold">
                            <p:stCondLst>
                              <p:cond delay="10750"/>
                            </p:stCondLst>
                            <p:childTnLst>
                              <p:par>
                                <p:cTn id="40" presetID="2" presetClass="entr" presetSubtype="1" fill="hold" nodeType="afterEffect">
                                  <p:stCondLst>
                                    <p:cond delay="25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0-#ppt_h/2"/>
                                          </p:val>
                                        </p:tav>
                                        <p:tav tm="100000">
                                          <p:val>
                                            <p:strVal val="#ppt_y"/>
                                          </p:val>
                                        </p:tav>
                                      </p:tavLst>
                                    </p:anim>
                                  </p:childTnLst>
                                </p:cTn>
                              </p:par>
                            </p:childTnLst>
                          </p:cTn>
                        </p:par>
                        <p:par>
                          <p:cTn id="44" fill="hold">
                            <p:stCondLst>
                              <p:cond delay="11500"/>
                            </p:stCondLst>
                            <p:childTnLst>
                              <p:par>
                                <p:cTn id="45" presetID="2" presetClass="entr" presetSubtype="1" fill="hold" nodeType="afterEffect">
                                  <p:stCondLst>
                                    <p:cond delay="25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7" name="Image 16" descr="Une image contenant plante, arbre, feuille&#10;&#10;Description générée automatiquement">
            <a:extLst>
              <a:ext uri="{FF2B5EF4-FFF2-40B4-BE49-F238E27FC236}">
                <a16:creationId xmlns:a16="http://schemas.microsoft.com/office/drawing/2014/main" id="{13E6FD2A-CFF9-097D-C4FC-4059511FC241}"/>
              </a:ext>
            </a:extLst>
          </p:cNvPr>
          <p:cNvPicPr>
            <a:picLocks noChangeAspect="1"/>
          </p:cNvPicPr>
          <p:nvPr/>
        </p:nvPicPr>
        <p:blipFill>
          <a:blip r:embed="rId2">
            <a:alphaModFix amt="74000"/>
            <a:extLst>
              <a:ext uri="{28A0092B-C50C-407E-A947-70E740481C1C}">
                <a14:useLocalDpi xmlns:a14="http://schemas.microsoft.com/office/drawing/2010/main" val="0"/>
              </a:ext>
            </a:extLst>
          </a:blip>
          <a:stretch>
            <a:fillRect/>
          </a:stretch>
        </p:blipFill>
        <p:spPr>
          <a:xfrm>
            <a:off x="7485777" y="165240"/>
            <a:ext cx="4638428" cy="6282738"/>
          </a:xfrm>
          <a:prstGeom prst="rect">
            <a:avLst/>
          </a:prstGeom>
        </p:spPr>
      </p:pic>
      <p:pic>
        <p:nvPicPr>
          <p:cNvPr id="5" name="Image 4">
            <a:extLst>
              <a:ext uri="{FF2B5EF4-FFF2-40B4-BE49-F238E27FC236}">
                <a16:creationId xmlns:a16="http://schemas.microsoft.com/office/drawing/2014/main" id="{9F28011D-64F0-4FB2-B455-C9D9B7B08330}"/>
              </a:ext>
            </a:extLst>
          </p:cNvPr>
          <p:cNvPicPr>
            <a:picLocks noChangeAspect="1"/>
          </p:cNvPicPr>
          <p:nvPr/>
        </p:nvPicPr>
        <p:blipFill>
          <a:blip r:embed="rId3"/>
          <a:stretch>
            <a:fillRect/>
          </a:stretch>
        </p:blipFill>
        <p:spPr>
          <a:xfrm>
            <a:off x="1610950" y="182117"/>
            <a:ext cx="5554045" cy="3124492"/>
          </a:xfrm>
          <a:prstGeom prst="rect">
            <a:avLst/>
          </a:prstGeom>
        </p:spPr>
      </p:pic>
      <p:sp>
        <p:nvSpPr>
          <p:cNvPr id="6" name="Sous-titre 2">
            <a:extLst>
              <a:ext uri="{FF2B5EF4-FFF2-40B4-BE49-F238E27FC236}">
                <a16:creationId xmlns:a16="http://schemas.microsoft.com/office/drawing/2014/main" id="{AF3C65FD-0D49-0476-03C3-D9C174D2DDA9}"/>
              </a:ext>
            </a:extLst>
          </p:cNvPr>
          <p:cNvSpPr txBox="1">
            <a:spLocks/>
          </p:cNvSpPr>
          <p:nvPr/>
        </p:nvSpPr>
        <p:spPr>
          <a:xfrm>
            <a:off x="908523" y="3328214"/>
            <a:ext cx="5727691" cy="342776"/>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Remblai sur friche arborée</a:t>
            </a:r>
          </a:p>
        </p:txBody>
      </p:sp>
      <p:pic>
        <p:nvPicPr>
          <p:cNvPr id="8" name="Image 7">
            <a:extLst>
              <a:ext uri="{FF2B5EF4-FFF2-40B4-BE49-F238E27FC236}">
                <a16:creationId xmlns:a16="http://schemas.microsoft.com/office/drawing/2014/main" id="{89ADBECC-A5D0-5D8A-53E6-F9D665185F88}"/>
              </a:ext>
            </a:extLst>
          </p:cNvPr>
          <p:cNvPicPr>
            <a:picLocks noChangeAspect="1"/>
          </p:cNvPicPr>
          <p:nvPr/>
        </p:nvPicPr>
        <p:blipFill>
          <a:blip r:embed="rId4"/>
          <a:stretch>
            <a:fillRect/>
          </a:stretch>
        </p:blipFill>
        <p:spPr>
          <a:xfrm>
            <a:off x="5189133" y="3429000"/>
            <a:ext cx="5563587" cy="3078665"/>
          </a:xfrm>
          <a:prstGeom prst="rect">
            <a:avLst/>
          </a:prstGeom>
        </p:spPr>
      </p:pic>
      <p:sp>
        <p:nvSpPr>
          <p:cNvPr id="9" name="Sous-titre 2">
            <a:extLst>
              <a:ext uri="{FF2B5EF4-FFF2-40B4-BE49-F238E27FC236}">
                <a16:creationId xmlns:a16="http://schemas.microsoft.com/office/drawing/2014/main" id="{DB1B7D26-702E-87D2-A80D-A8473D20A3A1}"/>
              </a:ext>
            </a:extLst>
          </p:cNvPr>
          <p:cNvSpPr txBox="1">
            <a:spLocks/>
          </p:cNvSpPr>
          <p:nvPr/>
        </p:nvSpPr>
        <p:spPr>
          <a:xfrm>
            <a:off x="5121046" y="6479782"/>
            <a:ext cx="5699760" cy="342776"/>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Friche arborée vue de la route de Fargues</a:t>
            </a:r>
          </a:p>
        </p:txBody>
      </p:sp>
      <p:pic>
        <p:nvPicPr>
          <p:cNvPr id="7" name="Image 6" descr="Une image contenant noir, obscurité&#10;&#10;Description générée automatiquement">
            <a:extLst>
              <a:ext uri="{FF2B5EF4-FFF2-40B4-BE49-F238E27FC236}">
                <a16:creationId xmlns:a16="http://schemas.microsoft.com/office/drawing/2014/main" id="{7D1D0790-D0D1-D386-AE4D-2F2006F3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22246">
            <a:off x="2107502" y="3637743"/>
            <a:ext cx="717991" cy="1063690"/>
          </a:xfrm>
          <a:prstGeom prst="rect">
            <a:avLst/>
          </a:prstGeom>
        </p:spPr>
      </p:pic>
      <p:pic>
        <p:nvPicPr>
          <p:cNvPr id="10" name="Image 9" descr="Une image contenant noir, obscurité&#10;&#10;Description générée automatiquement">
            <a:extLst>
              <a:ext uri="{FF2B5EF4-FFF2-40B4-BE49-F238E27FC236}">
                <a16:creationId xmlns:a16="http://schemas.microsoft.com/office/drawing/2014/main" id="{191E5927-06F1-8525-475F-F8192E65F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99167" y="5785041"/>
            <a:ext cx="717991" cy="1063690"/>
          </a:xfrm>
          <a:prstGeom prst="rect">
            <a:avLst/>
          </a:prstGeom>
        </p:spPr>
      </p:pic>
      <p:pic>
        <p:nvPicPr>
          <p:cNvPr id="12" name="Image 11" descr="Une image contenant noir, obscurité&#10;&#10;Description générée automatiquement">
            <a:extLst>
              <a:ext uri="{FF2B5EF4-FFF2-40B4-BE49-F238E27FC236}">
                <a16:creationId xmlns:a16="http://schemas.microsoft.com/office/drawing/2014/main" id="{E2F3B053-CFB7-F2AC-7267-114A88FF0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97374">
            <a:off x="2581357" y="4946165"/>
            <a:ext cx="717991" cy="1063690"/>
          </a:xfrm>
          <a:prstGeom prst="rect">
            <a:avLst/>
          </a:prstGeom>
        </p:spPr>
      </p:pic>
      <p:pic>
        <p:nvPicPr>
          <p:cNvPr id="13" name="Image 12" descr="Une image contenant noir, obscurité&#10;&#10;Description générée automatiquement">
            <a:extLst>
              <a:ext uri="{FF2B5EF4-FFF2-40B4-BE49-F238E27FC236}">
                <a16:creationId xmlns:a16="http://schemas.microsoft.com/office/drawing/2014/main" id="{27CEB612-D6BA-0E68-EF41-FA23122633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57779">
            <a:off x="1803175" y="4500505"/>
            <a:ext cx="717991" cy="1063690"/>
          </a:xfrm>
          <a:prstGeom prst="rect">
            <a:avLst/>
          </a:prstGeom>
        </p:spPr>
      </p:pic>
      <p:pic>
        <p:nvPicPr>
          <p:cNvPr id="14" name="Image 13" descr="Une image contenant noir, obscurité&#10;&#10;Description générée automatiquement">
            <a:extLst>
              <a:ext uri="{FF2B5EF4-FFF2-40B4-BE49-F238E27FC236}">
                <a16:creationId xmlns:a16="http://schemas.microsoft.com/office/drawing/2014/main" id="{F4D61335-EBE8-D359-152E-4567F5B6F5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714418" y="4032499"/>
            <a:ext cx="717991" cy="1063690"/>
          </a:xfrm>
          <a:prstGeom prst="rect">
            <a:avLst/>
          </a:prstGeom>
        </p:spPr>
      </p:pic>
      <p:pic>
        <p:nvPicPr>
          <p:cNvPr id="15" name="Image 14" descr="Une image contenant noir, obscurité&#10;&#10;Description générée automatiquement">
            <a:extLst>
              <a:ext uri="{FF2B5EF4-FFF2-40B4-BE49-F238E27FC236}">
                <a16:creationId xmlns:a16="http://schemas.microsoft.com/office/drawing/2014/main" id="{104136D4-21AA-DE09-E424-077D484DD3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22246">
            <a:off x="1710245" y="5370799"/>
            <a:ext cx="717991" cy="1063690"/>
          </a:xfrm>
          <a:prstGeom prst="rect">
            <a:avLst/>
          </a:prstGeom>
        </p:spPr>
      </p:pic>
    </p:spTree>
    <p:extLst>
      <p:ext uri="{BB962C8B-B14F-4D97-AF65-F5344CB8AC3E}">
        <p14:creationId xmlns:p14="http://schemas.microsoft.com/office/powerpoint/2010/main" val="16781635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childTnLst>
                          </p:cTn>
                        </p:par>
                        <p:par>
                          <p:cTn id="8" fill="hold">
                            <p:stCondLst>
                              <p:cond delay="1250"/>
                            </p:stCondLst>
                            <p:childTnLst>
                              <p:par>
                                <p:cTn id="9" presetID="2" presetClass="entr" presetSubtype="8"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3250"/>
                            </p:stCondLst>
                            <p:childTnLst>
                              <p:par>
                                <p:cTn id="18" presetID="2" presetClass="entr" presetSubtype="2" fill="hold" nodeType="afterEffect">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1+#ppt_w/2"/>
                                          </p:val>
                                        </p:tav>
                                        <p:tav tm="100000">
                                          <p:val>
                                            <p:strVal val="#ppt_x"/>
                                          </p:val>
                                        </p:tav>
                                      </p:tavLst>
                                    </p:anim>
                                    <p:anim calcmode="lin" valueType="num">
                                      <p:cBhvr additive="base">
                                        <p:cTn id="21" dur="750" fill="hold"/>
                                        <p:tgtEl>
                                          <p:spTgt spid="8"/>
                                        </p:tgtEl>
                                        <p:attrNameLst>
                                          <p:attrName>ppt_y</p:attrName>
                                        </p:attrNameLst>
                                      </p:cBhvr>
                                      <p:tavLst>
                                        <p:tav tm="0">
                                          <p:val>
                                            <p:strVal val="#ppt_y"/>
                                          </p:val>
                                        </p:tav>
                                        <p:tav tm="100000">
                                          <p:val>
                                            <p:strVal val="#ppt_y"/>
                                          </p:val>
                                        </p:tav>
                                      </p:tavLst>
                                    </p:anim>
                                  </p:childTnLst>
                                </p:cTn>
                              </p:par>
                            </p:childTnLst>
                          </p:cTn>
                        </p:par>
                        <p:par>
                          <p:cTn id="22" fill="hold">
                            <p:stCondLst>
                              <p:cond delay="4750"/>
                            </p:stCondLst>
                            <p:childTnLst>
                              <p:par>
                                <p:cTn id="23" presetID="10" presetClass="entr" presetSubtype="0" fill="hold" grpId="0" nodeType="afterEffect">
                                  <p:stCondLst>
                                    <p:cond delay="25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500"/>
                            </p:stCondLst>
                            <p:childTnLst>
                              <p:par>
                                <p:cTn id="27" presetID="2" presetClass="entr" presetSubtype="1" fill="hold" nodeType="afterEffect">
                                  <p:stCondLst>
                                    <p:cond delay="75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childTnLst>
                          </p:cTn>
                        </p:par>
                        <p:par>
                          <p:cTn id="31" fill="hold">
                            <p:stCondLst>
                              <p:cond delay="6750"/>
                            </p:stCondLst>
                            <p:childTnLst>
                              <p:par>
                                <p:cTn id="32" presetID="2" presetClass="entr" presetSubtype="1" fill="hold" nodeType="afterEffect">
                                  <p:stCondLst>
                                    <p:cond delay="25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0-#ppt_h/2"/>
                                          </p:val>
                                        </p:tav>
                                        <p:tav tm="100000">
                                          <p:val>
                                            <p:strVal val="#ppt_y"/>
                                          </p:val>
                                        </p:tav>
                                      </p:tavLst>
                                    </p:anim>
                                  </p:childTnLst>
                                </p:cTn>
                              </p:par>
                            </p:childTnLst>
                          </p:cTn>
                        </p:par>
                        <p:par>
                          <p:cTn id="36" fill="hold">
                            <p:stCondLst>
                              <p:cond delay="7500"/>
                            </p:stCondLst>
                            <p:childTnLst>
                              <p:par>
                                <p:cTn id="37" presetID="2" presetClass="entr" presetSubtype="1" fill="hold" nodeType="afterEffect">
                                  <p:stCondLst>
                                    <p:cond delay="25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0-#ppt_h/2"/>
                                          </p:val>
                                        </p:tav>
                                        <p:tav tm="100000">
                                          <p:val>
                                            <p:strVal val="#ppt_y"/>
                                          </p:val>
                                        </p:tav>
                                      </p:tavLst>
                                    </p:anim>
                                  </p:childTnLst>
                                </p:cTn>
                              </p:par>
                            </p:childTnLst>
                          </p:cTn>
                        </p:par>
                        <p:par>
                          <p:cTn id="41" fill="hold">
                            <p:stCondLst>
                              <p:cond delay="8250"/>
                            </p:stCondLst>
                            <p:childTnLst>
                              <p:par>
                                <p:cTn id="42" presetID="2" presetClass="entr" presetSubtype="1" fill="hold" nodeType="afterEffect">
                                  <p:stCondLst>
                                    <p:cond delay="25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0-#ppt_h/2"/>
                                          </p:val>
                                        </p:tav>
                                        <p:tav tm="100000">
                                          <p:val>
                                            <p:strVal val="#ppt_y"/>
                                          </p:val>
                                        </p:tav>
                                      </p:tavLst>
                                    </p:anim>
                                  </p:childTnLst>
                                </p:cTn>
                              </p:par>
                            </p:childTnLst>
                          </p:cTn>
                        </p:par>
                        <p:par>
                          <p:cTn id="46" fill="hold">
                            <p:stCondLst>
                              <p:cond delay="9000"/>
                            </p:stCondLst>
                            <p:childTnLst>
                              <p:par>
                                <p:cTn id="47" presetID="2" presetClass="entr" presetSubtype="1" fill="hold" nodeType="afterEffect">
                                  <p:stCondLst>
                                    <p:cond delay="25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0-#ppt_h/2"/>
                                          </p:val>
                                        </p:tav>
                                        <p:tav tm="100000">
                                          <p:val>
                                            <p:strVal val="#ppt_y"/>
                                          </p:val>
                                        </p:tav>
                                      </p:tavLst>
                                    </p:anim>
                                  </p:childTnLst>
                                </p:cTn>
                              </p:par>
                            </p:childTnLst>
                          </p:cTn>
                        </p:par>
                        <p:par>
                          <p:cTn id="51" fill="hold">
                            <p:stCondLst>
                              <p:cond delay="9750"/>
                            </p:stCondLst>
                            <p:childTnLst>
                              <p:par>
                                <p:cTn id="52" presetID="2" presetClass="entr" presetSubtype="1" fill="hold" nodeType="afterEffect">
                                  <p:stCondLst>
                                    <p:cond delay="25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4" name="Image 23" descr="Une image contenant noir, obscurité&#10;&#10;Description générée automatiquement">
            <a:extLst>
              <a:ext uri="{FF2B5EF4-FFF2-40B4-BE49-F238E27FC236}">
                <a16:creationId xmlns:a16="http://schemas.microsoft.com/office/drawing/2014/main" id="{BBE5CFA8-9794-1A93-3832-99F0728C5DAE}"/>
              </a:ext>
            </a:extLst>
          </p:cNvPr>
          <p:cNvPicPr>
            <a:picLocks noChangeAspect="1"/>
          </p:cNvPicPr>
          <p:nvPr/>
        </p:nvPicPr>
        <p:blipFill>
          <a:blip r:embed="rId2">
            <a:alphaModFix amt="29000"/>
            <a:extLst>
              <a:ext uri="{28A0092B-C50C-407E-A947-70E740481C1C}">
                <a14:useLocalDpi xmlns:a14="http://schemas.microsoft.com/office/drawing/2010/main" val="0"/>
              </a:ext>
            </a:extLst>
          </a:blip>
          <a:stretch>
            <a:fillRect/>
          </a:stretch>
        </p:blipFill>
        <p:spPr>
          <a:xfrm>
            <a:off x="3304460" y="-3532"/>
            <a:ext cx="7336056" cy="6858000"/>
          </a:xfrm>
          <a:prstGeom prst="rect">
            <a:avLst/>
          </a:prstGeom>
        </p:spPr>
      </p:pic>
      <p:sp>
        <p:nvSpPr>
          <p:cNvPr id="4" name="Titre 1">
            <a:extLst>
              <a:ext uri="{FF2B5EF4-FFF2-40B4-BE49-F238E27FC236}">
                <a16:creationId xmlns:a16="http://schemas.microsoft.com/office/drawing/2014/main" id="{1CE2EE2A-E906-D351-B811-CEC317165494}"/>
              </a:ext>
            </a:extLst>
          </p:cNvPr>
          <p:cNvSpPr txBox="1">
            <a:spLocks/>
          </p:cNvSpPr>
          <p:nvPr/>
        </p:nvSpPr>
        <p:spPr>
          <a:xfrm>
            <a:off x="1790888" y="81280"/>
            <a:ext cx="8818880" cy="711187"/>
          </a:xfrm>
          <a:prstGeom prst="rect">
            <a:avLst/>
          </a:prstGeom>
        </p:spPr>
        <p:txBody>
          <a:bodyPr vert="horz" lIns="91440" tIns="45720" rIns="91440" bIns="45720" rtlCol="0" anchor="b">
            <a:norm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fr-FR" sz="4400" b="1" dirty="0">
                <a:latin typeface="Aldhabi" panose="01000000000000000000" pitchFamily="2" charset="-78"/>
                <a:cs typeface="Aldhabi" panose="01000000000000000000" pitchFamily="2" charset="-78"/>
              </a:rPr>
              <a:t>Arbres a intérêt historique ou patrimonial</a:t>
            </a:r>
          </a:p>
        </p:txBody>
      </p:sp>
      <p:sp>
        <p:nvSpPr>
          <p:cNvPr id="6" name="ZoneTexte 5">
            <a:extLst>
              <a:ext uri="{FF2B5EF4-FFF2-40B4-BE49-F238E27FC236}">
                <a16:creationId xmlns:a16="http://schemas.microsoft.com/office/drawing/2014/main" id="{300AFE4B-8B12-DD4E-776D-D6FF85126A0B}"/>
              </a:ext>
            </a:extLst>
          </p:cNvPr>
          <p:cNvSpPr txBox="1"/>
          <p:nvPr/>
        </p:nvSpPr>
        <p:spPr>
          <a:xfrm>
            <a:off x="1790888" y="1229680"/>
            <a:ext cx="2362200" cy="890932"/>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txBody>
          <a:bodyPr wrap="square">
            <a:spAutoFit/>
          </a:bodyPr>
          <a:lstStyle/>
          <a:p>
            <a:r>
              <a:rPr lang="fr-FR" sz="3200" b="1" dirty="0">
                <a:latin typeface="Aldhabi" panose="01000000000000000000" pitchFamily="2" charset="-78"/>
                <a:cs typeface="Aldhabi" panose="01000000000000000000" pitchFamily="2" charset="-78"/>
              </a:rPr>
              <a:t>Savonnier de Chine </a:t>
            </a:r>
          </a:p>
          <a:p>
            <a:r>
              <a:rPr lang="fr-FR" dirty="0"/>
              <a:t>ou arbre aux lanternes</a:t>
            </a:r>
          </a:p>
        </p:txBody>
      </p:sp>
      <p:sp>
        <p:nvSpPr>
          <p:cNvPr id="8" name="ZoneTexte 7">
            <a:extLst>
              <a:ext uri="{FF2B5EF4-FFF2-40B4-BE49-F238E27FC236}">
                <a16:creationId xmlns:a16="http://schemas.microsoft.com/office/drawing/2014/main" id="{29C18717-2FAC-E2B4-C8B8-171B4394F421}"/>
              </a:ext>
            </a:extLst>
          </p:cNvPr>
          <p:cNvSpPr txBox="1"/>
          <p:nvPr/>
        </p:nvSpPr>
        <p:spPr>
          <a:xfrm>
            <a:off x="7969956" y="2208239"/>
            <a:ext cx="4013200" cy="1745822"/>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txBody>
          <a:bodyPr wrap="square">
            <a:spAutoFit/>
          </a:bodyPr>
          <a:lstStyle/>
          <a:p>
            <a:pPr algn="just"/>
            <a:r>
              <a:rPr lang="fr-FR" sz="3200" b="1" dirty="0">
                <a:latin typeface="Aldhabi" panose="01000000000000000000" pitchFamily="2" charset="-78"/>
                <a:cs typeface="Aldhabi" panose="01000000000000000000" pitchFamily="2" charset="-78"/>
              </a:rPr>
              <a:t>Pacanier d’Amérique</a:t>
            </a:r>
          </a:p>
          <a:p>
            <a:pPr algn="just"/>
            <a:r>
              <a:rPr lang="fr-FR" dirty="0"/>
              <a:t>En souvenir du séjour en région bordelaise du futur Président des Etats Uni Thomas Jefferson, c’est un arbre symbole de l’amitié Franco Américaine.</a:t>
            </a:r>
          </a:p>
        </p:txBody>
      </p:sp>
      <p:sp>
        <p:nvSpPr>
          <p:cNvPr id="10" name="ZoneTexte 9">
            <a:extLst>
              <a:ext uri="{FF2B5EF4-FFF2-40B4-BE49-F238E27FC236}">
                <a16:creationId xmlns:a16="http://schemas.microsoft.com/office/drawing/2014/main" id="{54791C37-B1F6-F7BD-7399-290E35327D86}"/>
              </a:ext>
            </a:extLst>
          </p:cNvPr>
          <p:cNvSpPr txBox="1"/>
          <p:nvPr/>
        </p:nvSpPr>
        <p:spPr>
          <a:xfrm>
            <a:off x="4307840" y="5796447"/>
            <a:ext cx="5049520" cy="861774"/>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txBody>
          <a:bodyPr wrap="square">
            <a:spAutoFit/>
          </a:bodyPr>
          <a:lstStyle/>
          <a:p>
            <a:r>
              <a:rPr lang="fr-FR" sz="3200" b="1" dirty="0">
                <a:latin typeface="Aldhabi" panose="01000000000000000000" pitchFamily="2" charset="-78"/>
                <a:cs typeface="Aldhabi" panose="01000000000000000000" pitchFamily="2" charset="-78"/>
              </a:rPr>
              <a:t>Séquoia</a:t>
            </a:r>
            <a:endParaRPr lang="fr-FR" b="1" dirty="0">
              <a:latin typeface="Aldhabi" panose="01000000000000000000" pitchFamily="2" charset="-78"/>
              <a:cs typeface="Aldhabi" panose="01000000000000000000" pitchFamily="2" charset="-78"/>
            </a:endParaRPr>
          </a:p>
          <a:p>
            <a:r>
              <a:rPr lang="fr-FR" dirty="0"/>
              <a:t>Evocateur des grands parcs nationaux Américains</a:t>
            </a:r>
          </a:p>
        </p:txBody>
      </p:sp>
      <p:sp>
        <p:nvSpPr>
          <p:cNvPr id="12" name="ZoneTexte 11">
            <a:extLst>
              <a:ext uri="{FF2B5EF4-FFF2-40B4-BE49-F238E27FC236}">
                <a16:creationId xmlns:a16="http://schemas.microsoft.com/office/drawing/2014/main" id="{50FDC666-0487-3A9A-9EF5-7D5BD0E5ECBB}"/>
              </a:ext>
            </a:extLst>
          </p:cNvPr>
          <p:cNvSpPr txBox="1"/>
          <p:nvPr/>
        </p:nvSpPr>
        <p:spPr>
          <a:xfrm>
            <a:off x="5088843" y="792467"/>
            <a:ext cx="2540000" cy="1415772"/>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txBody>
          <a:bodyPr wrap="square">
            <a:spAutoFit/>
          </a:bodyPr>
          <a:lstStyle/>
          <a:p>
            <a:r>
              <a:rPr lang="fr-FR" sz="3200" b="1" dirty="0">
                <a:latin typeface="Aldhabi" panose="01000000000000000000" pitchFamily="2" charset="-78"/>
                <a:cs typeface="Aldhabi" panose="01000000000000000000" pitchFamily="2" charset="-78"/>
              </a:rPr>
              <a:t>Février d’Amérique </a:t>
            </a:r>
          </a:p>
          <a:p>
            <a:r>
              <a:rPr lang="fr-FR" dirty="0"/>
              <a:t>Ou Carouge à miel </a:t>
            </a:r>
          </a:p>
          <a:p>
            <a:r>
              <a:rPr lang="fr-FR" dirty="0"/>
              <a:t>ou acacia à trois épines </a:t>
            </a:r>
          </a:p>
          <a:p>
            <a:r>
              <a:rPr lang="fr-FR" dirty="0"/>
              <a:t>ou épines du christ</a:t>
            </a:r>
          </a:p>
        </p:txBody>
      </p:sp>
      <p:sp>
        <p:nvSpPr>
          <p:cNvPr id="14" name="ZoneTexte 13">
            <a:extLst>
              <a:ext uri="{FF2B5EF4-FFF2-40B4-BE49-F238E27FC236}">
                <a16:creationId xmlns:a16="http://schemas.microsoft.com/office/drawing/2014/main" id="{4CC928F5-83B2-629B-460B-CC61C1F1BEFA}"/>
              </a:ext>
            </a:extLst>
          </p:cNvPr>
          <p:cNvSpPr txBox="1"/>
          <p:nvPr/>
        </p:nvSpPr>
        <p:spPr>
          <a:xfrm>
            <a:off x="1117035" y="5369387"/>
            <a:ext cx="2882430" cy="857947"/>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txBody>
          <a:bodyPr wrap="square">
            <a:spAutoFit/>
          </a:bodyPr>
          <a:lstStyle/>
          <a:p>
            <a:r>
              <a:rPr lang="fr-FR" sz="3200" b="1" dirty="0">
                <a:latin typeface="Aldhabi" panose="01000000000000000000" pitchFamily="2" charset="-78"/>
                <a:cs typeface="Aldhabi" panose="01000000000000000000" pitchFamily="2" charset="-78"/>
              </a:rPr>
              <a:t>Cyprès chauve</a:t>
            </a:r>
          </a:p>
          <a:p>
            <a:r>
              <a:rPr lang="fr-FR" dirty="0"/>
              <a:t>En mémoire à La Louisiane</a:t>
            </a:r>
          </a:p>
        </p:txBody>
      </p:sp>
      <p:sp>
        <p:nvSpPr>
          <p:cNvPr id="16" name="ZoneTexte 15">
            <a:extLst>
              <a:ext uri="{FF2B5EF4-FFF2-40B4-BE49-F238E27FC236}">
                <a16:creationId xmlns:a16="http://schemas.microsoft.com/office/drawing/2014/main" id="{5DB644BF-1BE0-4A90-64B2-14ECAB64C86F}"/>
              </a:ext>
            </a:extLst>
          </p:cNvPr>
          <p:cNvSpPr txBox="1"/>
          <p:nvPr/>
        </p:nvSpPr>
        <p:spPr>
          <a:xfrm>
            <a:off x="7515390" y="4170495"/>
            <a:ext cx="4081686" cy="1415772"/>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txBody>
          <a:bodyPr wrap="square">
            <a:spAutoFit/>
          </a:bodyPr>
          <a:lstStyle/>
          <a:p>
            <a:r>
              <a:rPr lang="fr-FR" sz="3200" b="1" dirty="0">
                <a:latin typeface="Aldhabi" panose="01000000000000000000" pitchFamily="2" charset="-78"/>
                <a:cs typeface="Aldhabi" panose="01000000000000000000" pitchFamily="2" charset="-78"/>
              </a:rPr>
              <a:t>Ginko biloba</a:t>
            </a:r>
          </a:p>
          <a:p>
            <a:r>
              <a:rPr lang="fr-FR" dirty="0"/>
              <a:t>Ou arbres aux 40 écus,</a:t>
            </a:r>
          </a:p>
          <a:p>
            <a:r>
              <a:rPr lang="fr-FR" dirty="0"/>
              <a:t>arbre de l’espoir, </a:t>
            </a:r>
          </a:p>
          <a:p>
            <a:r>
              <a:rPr lang="fr-FR" dirty="0"/>
              <a:t>symbole de la renaissance d’Hiroshima</a:t>
            </a:r>
          </a:p>
        </p:txBody>
      </p:sp>
      <p:sp>
        <p:nvSpPr>
          <p:cNvPr id="18" name="ZoneTexte 17">
            <a:extLst>
              <a:ext uri="{FF2B5EF4-FFF2-40B4-BE49-F238E27FC236}">
                <a16:creationId xmlns:a16="http://schemas.microsoft.com/office/drawing/2014/main" id="{4CAA160E-4292-9B80-ABE4-86E470C8F374}"/>
              </a:ext>
            </a:extLst>
          </p:cNvPr>
          <p:cNvSpPr txBox="1"/>
          <p:nvPr/>
        </p:nvSpPr>
        <p:spPr>
          <a:xfrm>
            <a:off x="8473440" y="1095230"/>
            <a:ext cx="3241040" cy="861774"/>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txBody>
          <a:bodyPr wrap="square">
            <a:spAutoFit/>
          </a:bodyPr>
          <a:lstStyle/>
          <a:p>
            <a:r>
              <a:rPr lang="fr-FR" sz="3200" b="1" dirty="0">
                <a:latin typeface="Aldhabi" panose="01000000000000000000" pitchFamily="2" charset="-78"/>
                <a:cs typeface="Aldhabi" panose="01000000000000000000" pitchFamily="2" charset="-78"/>
              </a:rPr>
              <a:t>Margousier ou Lilas de Perse</a:t>
            </a:r>
          </a:p>
          <a:p>
            <a:r>
              <a:rPr lang="fr-FR" dirty="0"/>
              <a:t>Arbres à intérêt ornemental</a:t>
            </a:r>
            <a:endParaRPr lang="fr-FR" b="1" dirty="0">
              <a:latin typeface="Aldhabi" panose="01000000000000000000" pitchFamily="2" charset="-78"/>
              <a:cs typeface="Aldhabi" panose="01000000000000000000" pitchFamily="2" charset="-78"/>
            </a:endParaRPr>
          </a:p>
        </p:txBody>
      </p:sp>
      <p:sp>
        <p:nvSpPr>
          <p:cNvPr id="20" name="ZoneTexte 19">
            <a:extLst>
              <a:ext uri="{FF2B5EF4-FFF2-40B4-BE49-F238E27FC236}">
                <a16:creationId xmlns:a16="http://schemas.microsoft.com/office/drawing/2014/main" id="{120B76BE-2364-7FDE-F062-C69531514201}"/>
              </a:ext>
            </a:extLst>
          </p:cNvPr>
          <p:cNvSpPr txBox="1"/>
          <p:nvPr/>
        </p:nvSpPr>
        <p:spPr>
          <a:xfrm>
            <a:off x="917128" y="2399861"/>
            <a:ext cx="5283200" cy="1156218"/>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8100000" algn="tr" rotWithShape="0">
              <a:prstClr val="black">
                <a:alpha val="40000"/>
              </a:prstClr>
            </a:outerShdw>
          </a:effectLst>
        </p:spPr>
        <p:txBody>
          <a:bodyPr wrap="square">
            <a:spAutoFit/>
          </a:bodyPr>
          <a:lstStyle/>
          <a:p>
            <a:r>
              <a:rPr lang="fr-FR" sz="3200" b="1" dirty="0">
                <a:latin typeface="Aldhabi" panose="01000000000000000000" pitchFamily="2" charset="-78"/>
                <a:cs typeface="Aldhabi" panose="01000000000000000000" pitchFamily="2" charset="-78"/>
              </a:rPr>
              <a:t>Sophora du Japon </a:t>
            </a:r>
          </a:p>
          <a:p>
            <a:r>
              <a:rPr lang="fr-FR" dirty="0"/>
              <a:t>En référence aux arbres du Parc de Marie Antoinette </a:t>
            </a:r>
          </a:p>
          <a:p>
            <a:r>
              <a:rPr lang="fr-FR" dirty="0"/>
              <a:t>dans les jardins du Petit trianon à Versailles.</a:t>
            </a:r>
          </a:p>
        </p:txBody>
      </p:sp>
      <p:sp>
        <p:nvSpPr>
          <p:cNvPr id="22" name="ZoneTexte 21">
            <a:extLst>
              <a:ext uri="{FF2B5EF4-FFF2-40B4-BE49-F238E27FC236}">
                <a16:creationId xmlns:a16="http://schemas.microsoft.com/office/drawing/2014/main" id="{978C27B1-C431-13AB-C5C0-68851D75FA5B}"/>
              </a:ext>
            </a:extLst>
          </p:cNvPr>
          <p:cNvSpPr txBox="1"/>
          <p:nvPr/>
        </p:nvSpPr>
        <p:spPr>
          <a:xfrm>
            <a:off x="1790888" y="3817822"/>
            <a:ext cx="5181600" cy="1138773"/>
          </a:xfrm>
          <a:prstGeom prst="rect">
            <a:avLst/>
          </a:prstGeom>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txBody>
          <a:bodyPr wrap="square">
            <a:spAutoFit/>
          </a:bodyPr>
          <a:lstStyle/>
          <a:p>
            <a:r>
              <a:rPr lang="fr-FR" sz="3200" b="1" dirty="0">
                <a:latin typeface="Aldhabi" panose="01000000000000000000" pitchFamily="2" charset="-78"/>
                <a:cs typeface="Aldhabi" panose="01000000000000000000" pitchFamily="2" charset="-78"/>
              </a:rPr>
              <a:t>Paulownia</a:t>
            </a:r>
            <a:r>
              <a:rPr lang="fr-FR" dirty="0"/>
              <a:t> </a:t>
            </a:r>
          </a:p>
          <a:p>
            <a:r>
              <a:rPr lang="fr-FR" dirty="0"/>
              <a:t>Voisin du catalpa mais à croissance plus rapide.</a:t>
            </a:r>
          </a:p>
          <a:p>
            <a:r>
              <a:rPr lang="fr-FR" dirty="0"/>
              <a:t>Eponyme d’une fille du tsar Paul Premier de Russie.</a:t>
            </a:r>
          </a:p>
        </p:txBody>
      </p:sp>
    </p:spTree>
    <p:extLst>
      <p:ext uri="{BB962C8B-B14F-4D97-AF65-F5344CB8AC3E}">
        <p14:creationId xmlns:p14="http://schemas.microsoft.com/office/powerpoint/2010/main" val="220391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750"/>
                            </p:stCondLst>
                            <p:childTnLst>
                              <p:par>
                                <p:cTn id="9" presetID="1" presetClass="entr" presetSubtype="0"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1250"/>
                            </p:stCondLst>
                            <p:childTnLst>
                              <p:par>
                                <p:cTn id="12" presetID="1" presetClass="entr" presetSubtype="0" fill="hold" grpId="0" nodeType="afterEffect">
                                  <p:stCondLst>
                                    <p:cond delay="75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75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2750"/>
                            </p:stCondLst>
                            <p:childTnLst>
                              <p:par>
                                <p:cTn id="18" presetID="1" presetClass="entr" presetSubtype="0" fill="hold" grpId="0" nodeType="afterEffect">
                                  <p:stCondLst>
                                    <p:cond delay="750"/>
                                  </p:stCondLst>
                                  <p:childTnLst>
                                    <p:set>
                                      <p:cBhvr>
                                        <p:cTn id="19" dur="1" fill="hold">
                                          <p:stCondLst>
                                            <p:cond delay="0"/>
                                          </p:stCondLst>
                                        </p:cTn>
                                        <p:tgtEl>
                                          <p:spTgt spid="20"/>
                                        </p:tgtEl>
                                        <p:attrNameLst>
                                          <p:attrName>style.visibility</p:attrName>
                                        </p:attrNameLst>
                                      </p:cBhvr>
                                      <p:to>
                                        <p:strVal val="visible"/>
                                      </p:to>
                                    </p:set>
                                  </p:childTnLst>
                                </p:cTn>
                              </p:par>
                            </p:childTnLst>
                          </p:cTn>
                        </p:par>
                        <p:par>
                          <p:cTn id="20" fill="hold">
                            <p:stCondLst>
                              <p:cond delay="3500"/>
                            </p:stCondLst>
                            <p:childTnLst>
                              <p:par>
                                <p:cTn id="21" presetID="1" presetClass="entr" presetSubtype="0" fill="hold" grpId="0" nodeType="afterEffect">
                                  <p:stCondLst>
                                    <p:cond delay="750"/>
                                  </p:stCondLst>
                                  <p:childTnLst>
                                    <p:set>
                                      <p:cBhvr>
                                        <p:cTn id="22" dur="1" fill="hold">
                                          <p:stCondLst>
                                            <p:cond delay="0"/>
                                          </p:stCondLst>
                                        </p:cTn>
                                        <p:tgtEl>
                                          <p:spTgt spid="6"/>
                                        </p:tgtEl>
                                        <p:attrNameLst>
                                          <p:attrName>style.visibility</p:attrName>
                                        </p:attrNameLst>
                                      </p:cBhvr>
                                      <p:to>
                                        <p:strVal val="visible"/>
                                      </p:to>
                                    </p:set>
                                  </p:childTnLst>
                                </p:cTn>
                              </p:par>
                            </p:childTnLst>
                          </p:cTn>
                        </p:par>
                        <p:par>
                          <p:cTn id="23" fill="hold">
                            <p:stCondLst>
                              <p:cond delay="4250"/>
                            </p:stCondLst>
                            <p:childTnLst>
                              <p:par>
                                <p:cTn id="24" presetID="1" presetClass="entr" presetSubtype="0" fill="hold" grpId="0" nodeType="afterEffect">
                                  <p:stCondLst>
                                    <p:cond delay="750"/>
                                  </p:stCondLst>
                                  <p:childTnLst>
                                    <p:set>
                                      <p:cBhvr>
                                        <p:cTn id="25" dur="1" fill="hold">
                                          <p:stCondLst>
                                            <p:cond delay="0"/>
                                          </p:stCondLst>
                                        </p:cTn>
                                        <p:tgtEl>
                                          <p:spTgt spid="12"/>
                                        </p:tgtEl>
                                        <p:attrNameLst>
                                          <p:attrName>style.visibility</p:attrName>
                                        </p:attrNameLst>
                                      </p:cBhvr>
                                      <p:to>
                                        <p:strVal val="visible"/>
                                      </p:to>
                                    </p:set>
                                  </p:childTnLst>
                                </p:cTn>
                              </p:par>
                            </p:childTnLst>
                          </p:cTn>
                        </p:par>
                        <p:par>
                          <p:cTn id="26" fill="hold">
                            <p:stCondLst>
                              <p:cond delay="5000"/>
                            </p:stCondLst>
                            <p:childTnLst>
                              <p:par>
                                <p:cTn id="27" presetID="1" presetClass="entr" presetSubtype="0" fill="hold" grpId="0" nodeType="afterEffect">
                                  <p:stCondLst>
                                    <p:cond delay="750"/>
                                  </p:stCondLst>
                                  <p:childTnLst>
                                    <p:set>
                                      <p:cBhvr>
                                        <p:cTn id="28" dur="1" fill="hold">
                                          <p:stCondLst>
                                            <p:cond delay="0"/>
                                          </p:stCondLst>
                                        </p:cTn>
                                        <p:tgtEl>
                                          <p:spTgt spid="18"/>
                                        </p:tgtEl>
                                        <p:attrNameLst>
                                          <p:attrName>style.visibility</p:attrName>
                                        </p:attrNameLst>
                                      </p:cBhvr>
                                      <p:to>
                                        <p:strVal val="visible"/>
                                      </p:to>
                                    </p:set>
                                  </p:childTnLst>
                                </p:cTn>
                              </p:par>
                            </p:childTnLst>
                          </p:cTn>
                        </p:par>
                        <p:par>
                          <p:cTn id="29" fill="hold">
                            <p:stCondLst>
                              <p:cond delay="5750"/>
                            </p:stCondLst>
                            <p:childTnLst>
                              <p:par>
                                <p:cTn id="30" presetID="1" presetClass="entr" presetSubtype="0" fill="hold" grpId="0" nodeType="afterEffect">
                                  <p:stCondLst>
                                    <p:cond delay="750"/>
                                  </p:stCondLst>
                                  <p:childTnLst>
                                    <p:set>
                                      <p:cBhvr>
                                        <p:cTn id="31" dur="1" fill="hold">
                                          <p:stCondLst>
                                            <p:cond delay="0"/>
                                          </p:stCondLst>
                                        </p:cTn>
                                        <p:tgtEl>
                                          <p:spTgt spid="8"/>
                                        </p:tgtEl>
                                        <p:attrNameLst>
                                          <p:attrName>style.visibility</p:attrName>
                                        </p:attrNameLst>
                                      </p:cBhvr>
                                      <p:to>
                                        <p:strVal val="visible"/>
                                      </p:to>
                                    </p:set>
                                  </p:childTnLst>
                                </p:cTn>
                              </p:par>
                            </p:childTnLst>
                          </p:cTn>
                        </p:par>
                        <p:par>
                          <p:cTn id="32" fill="hold">
                            <p:stCondLst>
                              <p:cond delay="6500"/>
                            </p:stCondLst>
                            <p:childTnLst>
                              <p:par>
                                <p:cTn id="33" presetID="1" presetClass="entr" presetSubtype="0" fill="hold" grpId="0" nodeType="afterEffect">
                                  <p:stCondLst>
                                    <p:cond delay="75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P spid="10" grpId="0" animBg="1"/>
      <p:bldP spid="12" grpId="0" animBg="1"/>
      <p:bldP spid="14" grpId="0" animBg="1"/>
      <p:bldP spid="16" grpId="0" animBg="1"/>
      <p:bldP spid="18" grpId="0" animBg="1"/>
      <p:bldP spid="20"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F669016B-49DD-FF97-1011-D809356AAD6D}"/>
              </a:ext>
            </a:extLst>
          </p:cNvPr>
          <p:cNvSpPr txBox="1">
            <a:spLocks/>
          </p:cNvSpPr>
          <p:nvPr/>
        </p:nvSpPr>
        <p:spPr>
          <a:xfrm>
            <a:off x="1425128" y="3032747"/>
            <a:ext cx="8818880" cy="105156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fr-FR" sz="26400" b="1" dirty="0">
                <a:latin typeface="Aldhabi" panose="01000000000000000000" pitchFamily="2" charset="-78"/>
                <a:cs typeface="Aldhabi" panose="01000000000000000000" pitchFamily="2" charset="-78"/>
              </a:rPr>
              <a:t>conclusion</a:t>
            </a:r>
            <a:br>
              <a:rPr lang="fr-FR" dirty="0"/>
            </a:br>
            <a:endParaRPr lang="fr-FR" dirty="0"/>
          </a:p>
        </p:txBody>
      </p:sp>
      <p:pic>
        <p:nvPicPr>
          <p:cNvPr id="7" name="Image 6" descr="Une image contenant plante, arbre, feuille, chêne&#10;&#10;Description générée automatiquement">
            <a:extLst>
              <a:ext uri="{FF2B5EF4-FFF2-40B4-BE49-F238E27FC236}">
                <a16:creationId xmlns:a16="http://schemas.microsoft.com/office/drawing/2014/main" id="{83B5B96D-F64E-539F-C8A0-1A96FC661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534055" flipH="1">
            <a:off x="8182811" y="2648906"/>
            <a:ext cx="3412765" cy="3795256"/>
          </a:xfrm>
          <a:prstGeom prst="rect">
            <a:avLst/>
          </a:prstGeom>
        </p:spPr>
      </p:pic>
      <p:pic>
        <p:nvPicPr>
          <p:cNvPr id="8" name="Image 7" descr="Une image contenant plante, arbre, feuille, branche&#10;&#10;Description générée automatiquement">
            <a:extLst>
              <a:ext uri="{FF2B5EF4-FFF2-40B4-BE49-F238E27FC236}">
                <a16:creationId xmlns:a16="http://schemas.microsoft.com/office/drawing/2014/main" id="{092FFAFB-1336-21B5-C30A-6D3A90256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3" y="2074993"/>
            <a:ext cx="1872252" cy="3104253"/>
          </a:xfrm>
          <a:prstGeom prst="rect">
            <a:avLst/>
          </a:prstGeom>
        </p:spPr>
      </p:pic>
      <p:pic>
        <p:nvPicPr>
          <p:cNvPr id="9" name="Image 8" descr="Une image contenant plante, arbre, feuille, branche&#10;&#10;Description générée automatiquement">
            <a:extLst>
              <a:ext uri="{FF2B5EF4-FFF2-40B4-BE49-F238E27FC236}">
                <a16:creationId xmlns:a16="http://schemas.microsoft.com/office/drawing/2014/main" id="{9977CC42-6798-DE0C-0650-FEFFF5B07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4" y="766707"/>
            <a:ext cx="1872252" cy="3104253"/>
          </a:xfrm>
          <a:prstGeom prst="rect">
            <a:avLst/>
          </a:prstGeom>
        </p:spPr>
      </p:pic>
      <p:pic>
        <p:nvPicPr>
          <p:cNvPr id="2" name="Image 1" descr="Une image contenant plante, arbre, feuille, branche&#10;&#10;Description générée automatiquement">
            <a:extLst>
              <a:ext uri="{FF2B5EF4-FFF2-40B4-BE49-F238E27FC236}">
                <a16:creationId xmlns:a16="http://schemas.microsoft.com/office/drawing/2014/main" id="{C88AC0B0-0CD8-CD31-1C56-01BD3D932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2" y="2044512"/>
            <a:ext cx="1872252" cy="3104253"/>
          </a:xfrm>
          <a:prstGeom prst="rect">
            <a:avLst/>
          </a:prstGeom>
        </p:spPr>
      </p:pic>
      <p:pic>
        <p:nvPicPr>
          <p:cNvPr id="3" name="Image 2" descr="Une image contenant plante, arbre, feuille, branche&#10;&#10;Description générée automatiquement">
            <a:extLst>
              <a:ext uri="{FF2B5EF4-FFF2-40B4-BE49-F238E27FC236}">
                <a16:creationId xmlns:a16="http://schemas.microsoft.com/office/drawing/2014/main" id="{86BE12A4-B883-D9A8-DC8F-AEE923BF3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3" y="736226"/>
            <a:ext cx="1872252" cy="3104253"/>
          </a:xfrm>
          <a:prstGeom prst="rect">
            <a:avLst/>
          </a:prstGeom>
        </p:spPr>
      </p:pic>
    </p:spTree>
    <p:extLst>
      <p:ext uri="{BB962C8B-B14F-4D97-AF65-F5344CB8AC3E}">
        <p14:creationId xmlns:p14="http://schemas.microsoft.com/office/powerpoint/2010/main" val="115792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25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0E8D9A8-5804-34AA-FA67-9AB195FCBA23}"/>
              </a:ext>
            </a:extLst>
          </p:cNvPr>
          <p:cNvSpPr txBox="1"/>
          <p:nvPr/>
        </p:nvSpPr>
        <p:spPr>
          <a:xfrm>
            <a:off x="1209040" y="1807696"/>
            <a:ext cx="9215120" cy="369332"/>
          </a:xfrm>
          <a:prstGeom prst="rect">
            <a:avLst/>
          </a:prstGeom>
          <a:noFill/>
        </p:spPr>
        <p:txBody>
          <a:bodyPr wrap="square">
            <a:spAutoFit/>
          </a:bodyPr>
          <a:lstStyle/>
          <a:p>
            <a:r>
              <a:rPr lang="fr-FR" dirty="0"/>
              <a:t>	Régulation de la température : Ombrage et îlot de fraicheur.</a:t>
            </a:r>
          </a:p>
        </p:txBody>
      </p:sp>
      <p:pic>
        <p:nvPicPr>
          <p:cNvPr id="7" name="Image 6" descr="Une image contenant arbre, plante, peinture, art&#10;&#10;Description générée automatiquement">
            <a:extLst>
              <a:ext uri="{FF2B5EF4-FFF2-40B4-BE49-F238E27FC236}">
                <a16:creationId xmlns:a16="http://schemas.microsoft.com/office/drawing/2014/main" id="{10842C97-E3B1-45B6-4B8B-C97FA8284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359" y="4351416"/>
            <a:ext cx="3014653" cy="2303383"/>
          </a:xfrm>
          <a:prstGeom prst="rect">
            <a:avLst/>
          </a:prstGeom>
        </p:spPr>
      </p:pic>
      <p:sp>
        <p:nvSpPr>
          <p:cNvPr id="2" name="ZoneTexte 1">
            <a:extLst>
              <a:ext uri="{FF2B5EF4-FFF2-40B4-BE49-F238E27FC236}">
                <a16:creationId xmlns:a16="http://schemas.microsoft.com/office/drawing/2014/main" id="{4B6B1CFD-0E29-17A7-C1C4-906EF9F36BB6}"/>
              </a:ext>
            </a:extLst>
          </p:cNvPr>
          <p:cNvSpPr txBox="1"/>
          <p:nvPr/>
        </p:nvSpPr>
        <p:spPr>
          <a:xfrm>
            <a:off x="873760" y="387767"/>
            <a:ext cx="9215120" cy="646331"/>
          </a:xfrm>
          <a:prstGeom prst="rect">
            <a:avLst/>
          </a:prstGeom>
          <a:noFill/>
        </p:spPr>
        <p:txBody>
          <a:bodyPr wrap="square">
            <a:spAutoFit/>
          </a:bodyPr>
          <a:lstStyle/>
          <a:p>
            <a:r>
              <a:rPr lang="fr-FR" dirty="0"/>
              <a:t>Ce bosquet est un espace naturel remarquable dans un milieu urbain, cela constitue une micro-forêt avec des bienfaits qui en résultent :	</a:t>
            </a:r>
          </a:p>
        </p:txBody>
      </p:sp>
      <p:sp>
        <p:nvSpPr>
          <p:cNvPr id="3" name="ZoneTexte 2">
            <a:extLst>
              <a:ext uri="{FF2B5EF4-FFF2-40B4-BE49-F238E27FC236}">
                <a16:creationId xmlns:a16="http://schemas.microsoft.com/office/drawing/2014/main" id="{DBF9B8CF-CE3D-23E0-4E46-F3E5A5003B90}"/>
              </a:ext>
            </a:extLst>
          </p:cNvPr>
          <p:cNvSpPr txBox="1"/>
          <p:nvPr/>
        </p:nvSpPr>
        <p:spPr>
          <a:xfrm>
            <a:off x="1209040" y="1287719"/>
            <a:ext cx="9215120" cy="369332"/>
          </a:xfrm>
          <a:prstGeom prst="rect">
            <a:avLst/>
          </a:prstGeom>
          <a:noFill/>
        </p:spPr>
        <p:txBody>
          <a:bodyPr wrap="square">
            <a:spAutoFit/>
          </a:bodyPr>
          <a:lstStyle/>
          <a:p>
            <a:r>
              <a:rPr lang="fr-FR" dirty="0"/>
              <a:t>	Amélioration de la qualité de l’air par fixation du carbone.</a:t>
            </a:r>
          </a:p>
        </p:txBody>
      </p:sp>
      <p:sp>
        <p:nvSpPr>
          <p:cNvPr id="4" name="ZoneTexte 3">
            <a:extLst>
              <a:ext uri="{FF2B5EF4-FFF2-40B4-BE49-F238E27FC236}">
                <a16:creationId xmlns:a16="http://schemas.microsoft.com/office/drawing/2014/main" id="{2D8798F3-D918-FA7E-D89A-ED5A84BEA3D4}"/>
              </a:ext>
            </a:extLst>
          </p:cNvPr>
          <p:cNvSpPr txBox="1"/>
          <p:nvPr/>
        </p:nvSpPr>
        <p:spPr>
          <a:xfrm>
            <a:off x="1209040" y="2308839"/>
            <a:ext cx="9215120" cy="369332"/>
          </a:xfrm>
          <a:prstGeom prst="rect">
            <a:avLst/>
          </a:prstGeom>
          <a:noFill/>
        </p:spPr>
        <p:txBody>
          <a:bodyPr wrap="square">
            <a:spAutoFit/>
          </a:bodyPr>
          <a:lstStyle/>
          <a:p>
            <a:r>
              <a:rPr lang="fr-FR" dirty="0"/>
              <a:t>	Conservation de la biodiversité : Refuge pour insectes et petite faune locale.</a:t>
            </a:r>
          </a:p>
        </p:txBody>
      </p:sp>
      <p:sp>
        <p:nvSpPr>
          <p:cNvPr id="6" name="ZoneTexte 5">
            <a:extLst>
              <a:ext uri="{FF2B5EF4-FFF2-40B4-BE49-F238E27FC236}">
                <a16:creationId xmlns:a16="http://schemas.microsoft.com/office/drawing/2014/main" id="{855F3C0E-41F7-6179-594D-CC85AED005DF}"/>
              </a:ext>
            </a:extLst>
          </p:cNvPr>
          <p:cNvSpPr txBox="1"/>
          <p:nvPr/>
        </p:nvSpPr>
        <p:spPr>
          <a:xfrm>
            <a:off x="873760" y="2973577"/>
            <a:ext cx="9215120" cy="646331"/>
          </a:xfrm>
          <a:prstGeom prst="rect">
            <a:avLst/>
          </a:prstGeom>
          <a:noFill/>
        </p:spPr>
        <p:txBody>
          <a:bodyPr wrap="square">
            <a:spAutoFit/>
          </a:bodyPr>
          <a:lstStyle/>
          <a:p>
            <a:r>
              <a:rPr lang="fr-FR" dirty="0"/>
              <a:t>L’analyse met en évidence un faible intérêt économique mais un fort intérêt environnemental, cela justifie sa conservation en l’état et son classement en zone naturelle à conserver.</a:t>
            </a:r>
          </a:p>
        </p:txBody>
      </p:sp>
      <p:sp>
        <p:nvSpPr>
          <p:cNvPr id="8" name="ZoneTexte 7">
            <a:extLst>
              <a:ext uri="{FF2B5EF4-FFF2-40B4-BE49-F238E27FC236}">
                <a16:creationId xmlns:a16="http://schemas.microsoft.com/office/drawing/2014/main" id="{95A12D6E-AC7D-E9D0-BE13-2AB5C35DEE78}"/>
              </a:ext>
            </a:extLst>
          </p:cNvPr>
          <p:cNvSpPr txBox="1"/>
          <p:nvPr/>
        </p:nvSpPr>
        <p:spPr>
          <a:xfrm>
            <a:off x="873760" y="3873529"/>
            <a:ext cx="9215120" cy="646331"/>
          </a:xfrm>
          <a:prstGeom prst="rect">
            <a:avLst/>
          </a:prstGeom>
          <a:noFill/>
        </p:spPr>
        <p:txBody>
          <a:bodyPr wrap="square">
            <a:spAutoFit/>
          </a:bodyPr>
          <a:lstStyle/>
          <a:p>
            <a:r>
              <a:rPr lang="fr-FR" dirty="0"/>
              <a:t>D’autre part cela peut être un outil pédagogique et de communication par un suivi de la croissance des arbres, de l’évolution de la végétation et de la faune : insecte, nidification ….</a:t>
            </a:r>
          </a:p>
        </p:txBody>
      </p:sp>
      <p:sp>
        <p:nvSpPr>
          <p:cNvPr id="9" name="ZoneTexte 8">
            <a:extLst>
              <a:ext uri="{FF2B5EF4-FFF2-40B4-BE49-F238E27FC236}">
                <a16:creationId xmlns:a16="http://schemas.microsoft.com/office/drawing/2014/main" id="{93763C6F-9BEB-0269-4183-67924EC192B1}"/>
              </a:ext>
            </a:extLst>
          </p:cNvPr>
          <p:cNvSpPr txBox="1"/>
          <p:nvPr/>
        </p:nvSpPr>
        <p:spPr>
          <a:xfrm>
            <a:off x="873760" y="4808366"/>
            <a:ext cx="9215120" cy="923330"/>
          </a:xfrm>
          <a:prstGeom prst="rect">
            <a:avLst/>
          </a:prstGeom>
          <a:noFill/>
        </p:spPr>
        <p:txBody>
          <a:bodyPr wrap="square">
            <a:spAutoFit/>
          </a:bodyPr>
          <a:lstStyle/>
          <a:p>
            <a:r>
              <a:rPr lang="fr-FR" dirty="0"/>
              <a:t>La friche arborée adjacente devrait été conservée </a:t>
            </a:r>
          </a:p>
          <a:p>
            <a:r>
              <a:rPr lang="fr-FR" dirty="0"/>
              <a:t>et enrichie par la plantation d’essences peu communes mais avec un grand intérêt ornemental ou historique.</a:t>
            </a:r>
          </a:p>
        </p:txBody>
      </p:sp>
      <p:pic>
        <p:nvPicPr>
          <p:cNvPr id="10" name="Image 9" descr="Une image contenant Caractère coloré, Graphique, vert, graphique vectoriel&#10;&#10;Description générée automatiquement">
            <a:extLst>
              <a:ext uri="{FF2B5EF4-FFF2-40B4-BE49-F238E27FC236}">
                <a16:creationId xmlns:a16="http://schemas.microsoft.com/office/drawing/2014/main" id="{D5C19FBD-0EE6-9A10-CF32-4D2CD5B1C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53341" flipH="1">
            <a:off x="1223736" y="1213167"/>
            <a:ext cx="455448" cy="442639"/>
          </a:xfrm>
          <a:prstGeom prst="rect">
            <a:avLst/>
          </a:prstGeom>
        </p:spPr>
      </p:pic>
      <p:pic>
        <p:nvPicPr>
          <p:cNvPr id="11" name="Image 10" descr="Une image contenant Caractère coloré, Graphique, vert, graphique vectoriel&#10;&#10;Description générée automatiquement">
            <a:extLst>
              <a:ext uri="{FF2B5EF4-FFF2-40B4-BE49-F238E27FC236}">
                <a16:creationId xmlns:a16="http://schemas.microsoft.com/office/drawing/2014/main" id="{C3F8E4D3-91AA-B9E3-2D53-234F6CC66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53341" flipH="1">
            <a:off x="1223735" y="1731137"/>
            <a:ext cx="455448" cy="442639"/>
          </a:xfrm>
          <a:prstGeom prst="rect">
            <a:avLst/>
          </a:prstGeom>
        </p:spPr>
      </p:pic>
      <p:pic>
        <p:nvPicPr>
          <p:cNvPr id="12" name="Image 11" descr="Une image contenant Caractère coloré, Graphique, vert, graphique vectoriel&#10;&#10;Description générée automatiquement">
            <a:extLst>
              <a:ext uri="{FF2B5EF4-FFF2-40B4-BE49-F238E27FC236}">
                <a16:creationId xmlns:a16="http://schemas.microsoft.com/office/drawing/2014/main" id="{EE8C41A4-E5BA-51EE-B285-7B12BFD97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53341" flipH="1">
            <a:off x="1223732" y="2229742"/>
            <a:ext cx="455448" cy="442639"/>
          </a:xfrm>
          <a:prstGeom prst="rect">
            <a:avLst/>
          </a:prstGeom>
        </p:spPr>
      </p:pic>
    </p:spTree>
    <p:extLst>
      <p:ext uri="{BB962C8B-B14F-4D97-AF65-F5344CB8AC3E}">
        <p14:creationId xmlns:p14="http://schemas.microsoft.com/office/powerpoint/2010/main" val="3666682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250"/>
                            </p:stCondLst>
                            <p:childTnLst>
                              <p:par>
                                <p:cTn id="9" presetID="1"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22" presetClass="entr" presetSubtype="8"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par>
                          <p:cTn id="14" fill="hold">
                            <p:stCondLst>
                              <p:cond delay="2750"/>
                            </p:stCondLst>
                            <p:childTnLst>
                              <p:par>
                                <p:cTn id="15" presetID="1" presetClass="entr" presetSubtype="0" fill="hold" nodeType="afterEffect">
                                  <p:stCondLst>
                                    <p:cond delay="750"/>
                                  </p:stCondLst>
                                  <p:childTnLst>
                                    <p:set>
                                      <p:cBhvr>
                                        <p:cTn id="16" dur="1" fill="hold">
                                          <p:stCondLst>
                                            <p:cond delay="0"/>
                                          </p:stCondLst>
                                        </p:cTn>
                                        <p:tgtEl>
                                          <p:spTgt spid="11"/>
                                        </p:tgtEl>
                                        <p:attrNameLst>
                                          <p:attrName>style.visibility</p:attrName>
                                        </p:attrNameLst>
                                      </p:cBhvr>
                                      <p:to>
                                        <p:strVal val="visible"/>
                                      </p:to>
                                    </p:set>
                                  </p:childTnLst>
                                </p:cTn>
                              </p:par>
                              <p:par>
                                <p:cTn id="17" presetID="22" presetClass="entr" presetSubtype="8" fill="hold" grpId="0" nodeType="withEffect">
                                  <p:stCondLst>
                                    <p:cond delay="75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par>
                          <p:cTn id="20" fill="hold">
                            <p:stCondLst>
                              <p:cond delay="4500"/>
                            </p:stCondLst>
                            <p:childTnLst>
                              <p:par>
                                <p:cTn id="21" presetID="1" presetClass="entr" presetSubtype="0" fill="hold" nodeType="afterEffect">
                                  <p:stCondLst>
                                    <p:cond delay="750"/>
                                  </p:stCondLst>
                                  <p:childTnLst>
                                    <p:set>
                                      <p:cBhvr>
                                        <p:cTn id="22" dur="1" fill="hold">
                                          <p:stCondLst>
                                            <p:cond delay="0"/>
                                          </p:stCondLst>
                                        </p:cTn>
                                        <p:tgtEl>
                                          <p:spTgt spid="12"/>
                                        </p:tgtEl>
                                        <p:attrNameLst>
                                          <p:attrName>style.visibility</p:attrName>
                                        </p:attrNameLst>
                                      </p:cBhvr>
                                      <p:to>
                                        <p:strVal val="visible"/>
                                      </p:to>
                                    </p:set>
                                  </p:childTnLst>
                                </p:cTn>
                              </p:par>
                              <p:par>
                                <p:cTn id="23" presetID="22" presetClass="entr" presetSubtype="8" fill="hold" grpId="0" nodeType="withEffect">
                                  <p:stCondLst>
                                    <p:cond delay="75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childTnLst>
                          </p:cTn>
                        </p:par>
                        <p:par>
                          <p:cTn id="26" fill="hold">
                            <p:stCondLst>
                              <p:cond delay="6250"/>
                            </p:stCondLst>
                            <p:childTnLst>
                              <p:par>
                                <p:cTn id="27" presetID="22" presetClass="entr" presetSubtype="8" fill="hold" grpId="0" nodeType="afterEffect">
                                  <p:stCondLst>
                                    <p:cond delay="75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1000"/>
                                        <p:tgtEl>
                                          <p:spTgt spid="6"/>
                                        </p:tgtEl>
                                      </p:cBhvr>
                                    </p:animEffect>
                                  </p:childTnLst>
                                </p:cTn>
                              </p:par>
                            </p:childTnLst>
                          </p:cTn>
                        </p:par>
                        <p:par>
                          <p:cTn id="30" fill="hold">
                            <p:stCondLst>
                              <p:cond delay="8000"/>
                            </p:stCondLst>
                            <p:childTnLst>
                              <p:par>
                                <p:cTn id="31" presetID="22" presetClass="entr" presetSubtype="8" fill="hold" grpId="0" nodeType="afterEffect">
                                  <p:stCondLst>
                                    <p:cond delay="75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1000"/>
                                        <p:tgtEl>
                                          <p:spTgt spid="8"/>
                                        </p:tgtEl>
                                      </p:cBhvr>
                                    </p:animEffect>
                                  </p:childTnLst>
                                </p:cTn>
                              </p:par>
                            </p:childTnLst>
                          </p:cTn>
                        </p:par>
                        <p:par>
                          <p:cTn id="34" fill="hold">
                            <p:stCondLst>
                              <p:cond delay="9750"/>
                            </p:stCondLst>
                            <p:childTnLst>
                              <p:par>
                                <p:cTn id="35" presetID="22" presetClass="entr" presetSubtype="8" fill="hold" grpId="0" nodeType="after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4" grpId="0"/>
      <p:bldP spid="6"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F669016B-49DD-FF97-1011-D809356AAD6D}"/>
              </a:ext>
            </a:extLst>
          </p:cNvPr>
          <p:cNvSpPr txBox="1">
            <a:spLocks/>
          </p:cNvSpPr>
          <p:nvPr/>
        </p:nvSpPr>
        <p:spPr>
          <a:xfrm>
            <a:off x="2339528" y="2044699"/>
            <a:ext cx="8818880" cy="105156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fr-FR" sz="5400" b="1" dirty="0">
                <a:latin typeface="Aldhabi" panose="01000000000000000000" pitchFamily="2" charset="-78"/>
                <a:cs typeface="Aldhabi" panose="01000000000000000000" pitchFamily="2" charset="-78"/>
              </a:rPr>
              <a:t>Opération</a:t>
            </a:r>
          </a:p>
          <a:p>
            <a:r>
              <a:rPr lang="fr-FR" sz="5400" b="1" dirty="0">
                <a:latin typeface="Aldhabi" panose="01000000000000000000" pitchFamily="2" charset="-78"/>
                <a:cs typeface="Aldhabi" panose="01000000000000000000" pitchFamily="2" charset="-78"/>
              </a:rPr>
              <a:t>« arbres d’aujourd’hui pour demain »</a:t>
            </a:r>
            <a:br>
              <a:rPr lang="fr-FR" sz="1400" dirty="0"/>
            </a:br>
            <a:endParaRPr lang="fr-FR" sz="1400" dirty="0"/>
          </a:p>
        </p:txBody>
      </p:sp>
      <p:pic>
        <p:nvPicPr>
          <p:cNvPr id="7" name="Image 6" descr="Une image contenant plante, arbre, feuille, chêne&#10;&#10;Description générée automatiquement">
            <a:extLst>
              <a:ext uri="{FF2B5EF4-FFF2-40B4-BE49-F238E27FC236}">
                <a16:creationId xmlns:a16="http://schemas.microsoft.com/office/drawing/2014/main" id="{83B5B96D-F64E-539F-C8A0-1A96FC661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534055" flipH="1">
            <a:off x="8182811" y="2648906"/>
            <a:ext cx="3412765" cy="3795256"/>
          </a:xfrm>
          <a:prstGeom prst="rect">
            <a:avLst/>
          </a:prstGeom>
        </p:spPr>
      </p:pic>
      <p:pic>
        <p:nvPicPr>
          <p:cNvPr id="8" name="Image 7" descr="Une image contenant plante, arbre, feuille, branche&#10;&#10;Description générée automatiquement">
            <a:extLst>
              <a:ext uri="{FF2B5EF4-FFF2-40B4-BE49-F238E27FC236}">
                <a16:creationId xmlns:a16="http://schemas.microsoft.com/office/drawing/2014/main" id="{092FFAFB-1336-21B5-C30A-6D3A90256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3" y="2074993"/>
            <a:ext cx="1872252" cy="3104253"/>
          </a:xfrm>
          <a:prstGeom prst="rect">
            <a:avLst/>
          </a:prstGeom>
        </p:spPr>
      </p:pic>
      <p:pic>
        <p:nvPicPr>
          <p:cNvPr id="9" name="Image 8" descr="Une image contenant plante, arbre, feuille, branche&#10;&#10;Description générée automatiquement">
            <a:extLst>
              <a:ext uri="{FF2B5EF4-FFF2-40B4-BE49-F238E27FC236}">
                <a16:creationId xmlns:a16="http://schemas.microsoft.com/office/drawing/2014/main" id="{9977CC42-6798-DE0C-0650-FEFFF5B07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4" y="766707"/>
            <a:ext cx="1872252" cy="3104253"/>
          </a:xfrm>
          <a:prstGeom prst="rect">
            <a:avLst/>
          </a:prstGeom>
        </p:spPr>
      </p:pic>
      <p:pic>
        <p:nvPicPr>
          <p:cNvPr id="2" name="Image 1" descr="Une image contenant plante, arbre, feuille, branche&#10;&#10;Description générée automatiquement">
            <a:extLst>
              <a:ext uri="{FF2B5EF4-FFF2-40B4-BE49-F238E27FC236}">
                <a16:creationId xmlns:a16="http://schemas.microsoft.com/office/drawing/2014/main" id="{C88AC0B0-0CD8-CD31-1C56-01BD3D932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2" y="2044512"/>
            <a:ext cx="1872252" cy="3104253"/>
          </a:xfrm>
          <a:prstGeom prst="rect">
            <a:avLst/>
          </a:prstGeom>
        </p:spPr>
      </p:pic>
      <p:pic>
        <p:nvPicPr>
          <p:cNvPr id="3" name="Image 2" descr="Une image contenant plante, arbre, feuille, branche&#10;&#10;Description générée automatiquement">
            <a:extLst>
              <a:ext uri="{FF2B5EF4-FFF2-40B4-BE49-F238E27FC236}">
                <a16:creationId xmlns:a16="http://schemas.microsoft.com/office/drawing/2014/main" id="{86BE12A4-B883-D9A8-DC8F-AEE923BF3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3" y="736226"/>
            <a:ext cx="1872252" cy="3104253"/>
          </a:xfrm>
          <a:prstGeom prst="rect">
            <a:avLst/>
          </a:prstGeom>
        </p:spPr>
      </p:pic>
      <p:sp>
        <p:nvSpPr>
          <p:cNvPr id="5" name="ZoneTexte 4">
            <a:extLst>
              <a:ext uri="{FF2B5EF4-FFF2-40B4-BE49-F238E27FC236}">
                <a16:creationId xmlns:a16="http://schemas.microsoft.com/office/drawing/2014/main" id="{75BADAF9-EF63-A4D3-E0F7-E04F45879CBE}"/>
              </a:ext>
            </a:extLst>
          </p:cNvPr>
          <p:cNvSpPr txBox="1"/>
          <p:nvPr/>
        </p:nvSpPr>
        <p:spPr>
          <a:xfrm>
            <a:off x="3671631" y="3149686"/>
            <a:ext cx="4836160" cy="369332"/>
          </a:xfrm>
          <a:prstGeom prst="rect">
            <a:avLst/>
          </a:prstGeom>
          <a:noFill/>
        </p:spPr>
        <p:txBody>
          <a:bodyPr wrap="square">
            <a:spAutoFit/>
          </a:bodyPr>
          <a:lstStyle/>
          <a:p>
            <a:r>
              <a:rPr lang="fr-FR" dirty="0"/>
              <a:t>A l’initiative des associations CHAD et </a:t>
            </a:r>
            <a:r>
              <a:rPr lang="fr-FR" dirty="0" err="1"/>
              <a:t>Ecopains</a:t>
            </a:r>
            <a:endParaRPr lang="fr-FR" dirty="0"/>
          </a:p>
        </p:txBody>
      </p:sp>
      <p:sp>
        <p:nvSpPr>
          <p:cNvPr id="4" name="ZoneTexte 3">
            <a:extLst>
              <a:ext uri="{FF2B5EF4-FFF2-40B4-BE49-F238E27FC236}">
                <a16:creationId xmlns:a16="http://schemas.microsoft.com/office/drawing/2014/main" id="{276AC0AB-3831-0816-03AD-26A44785A869}"/>
              </a:ext>
            </a:extLst>
          </p:cNvPr>
          <p:cNvSpPr txBox="1"/>
          <p:nvPr/>
        </p:nvSpPr>
        <p:spPr>
          <a:xfrm>
            <a:off x="4999281" y="3508538"/>
            <a:ext cx="2260897" cy="369332"/>
          </a:xfrm>
          <a:prstGeom prst="rect">
            <a:avLst/>
          </a:prstGeom>
          <a:noFill/>
        </p:spPr>
        <p:txBody>
          <a:bodyPr wrap="square">
            <a:spAutoFit/>
          </a:bodyPr>
          <a:lstStyle/>
          <a:p>
            <a:r>
              <a:rPr lang="fr-FR" dirty="0"/>
              <a:t>29 septembre 2023</a:t>
            </a:r>
          </a:p>
        </p:txBody>
      </p:sp>
      <p:sp>
        <p:nvSpPr>
          <p:cNvPr id="10" name="ZoneTexte 9">
            <a:extLst>
              <a:ext uri="{FF2B5EF4-FFF2-40B4-BE49-F238E27FC236}">
                <a16:creationId xmlns:a16="http://schemas.microsoft.com/office/drawing/2014/main" id="{944D693F-B480-49C6-6307-18AD8810637A}"/>
              </a:ext>
            </a:extLst>
          </p:cNvPr>
          <p:cNvSpPr txBox="1"/>
          <p:nvPr/>
        </p:nvSpPr>
        <p:spPr>
          <a:xfrm>
            <a:off x="3425043" y="3877870"/>
            <a:ext cx="5006152" cy="646331"/>
          </a:xfrm>
          <a:prstGeom prst="rect">
            <a:avLst/>
          </a:prstGeom>
          <a:noFill/>
        </p:spPr>
        <p:txBody>
          <a:bodyPr wrap="square">
            <a:spAutoFit/>
          </a:bodyPr>
          <a:lstStyle/>
          <a:p>
            <a:pPr algn="ctr"/>
            <a:r>
              <a:rPr lang="fr-FR" dirty="0"/>
              <a:t>Sur terrain communal de Carignan de Bordeaux</a:t>
            </a:r>
          </a:p>
          <a:p>
            <a:pPr algn="ctr"/>
            <a:r>
              <a:rPr lang="fr-FR" dirty="0"/>
              <a:t>Bosquet de l’école maternelle</a:t>
            </a:r>
          </a:p>
        </p:txBody>
      </p:sp>
    </p:spTree>
    <p:extLst>
      <p:ext uri="{BB962C8B-B14F-4D97-AF65-F5344CB8AC3E}">
        <p14:creationId xmlns:p14="http://schemas.microsoft.com/office/powerpoint/2010/main" val="4001764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25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 name="Image 13" descr="Une image contenant vert, dessin, art, tissu&#10;&#10;Description générée automatiquement">
            <a:extLst>
              <a:ext uri="{FF2B5EF4-FFF2-40B4-BE49-F238E27FC236}">
                <a16:creationId xmlns:a16="http://schemas.microsoft.com/office/drawing/2014/main" id="{076EC9FD-D996-1E59-5C0A-CADD3C4AF3F9}"/>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762000" y="0"/>
            <a:ext cx="11430000" cy="6858000"/>
          </a:xfrm>
          <a:prstGeom prst="rect">
            <a:avLst/>
          </a:prstGeom>
        </p:spPr>
      </p:pic>
      <p:pic>
        <p:nvPicPr>
          <p:cNvPr id="10" name="Image 9" descr="Une image contenant plante&#10;&#10;Description générée automatiquement avec une confiance faible">
            <a:extLst>
              <a:ext uri="{FF2B5EF4-FFF2-40B4-BE49-F238E27FC236}">
                <a16:creationId xmlns:a16="http://schemas.microsoft.com/office/drawing/2014/main" id="{6BCEC479-4F0B-32C9-AC32-CD9B5B41DCBC}"/>
              </a:ext>
            </a:extLst>
          </p:cNvPr>
          <p:cNvPicPr>
            <a:picLocks noChangeAspect="1"/>
          </p:cNvPicPr>
          <p:nvPr/>
        </p:nvPicPr>
        <p:blipFill rotWithShape="1">
          <a:blip r:embed="rId3">
            <a:extLst>
              <a:ext uri="{28A0092B-C50C-407E-A947-70E740481C1C}">
                <a14:useLocalDpi xmlns:a14="http://schemas.microsoft.com/office/drawing/2010/main" val="0"/>
              </a:ext>
            </a:extLst>
          </a:blip>
          <a:srcRect r="8789"/>
          <a:stretch/>
        </p:blipFill>
        <p:spPr>
          <a:xfrm flipH="1">
            <a:off x="6837822" y="2703226"/>
            <a:ext cx="5029200" cy="4083654"/>
          </a:xfrm>
          <a:prstGeom prst="rect">
            <a:avLst/>
          </a:prstGeom>
        </p:spPr>
      </p:pic>
      <p:pic>
        <p:nvPicPr>
          <p:cNvPr id="11" name="Image 10" descr="Une image contenant plante&#10;&#10;Description générée automatiquement avec une confiance faible">
            <a:extLst>
              <a:ext uri="{FF2B5EF4-FFF2-40B4-BE49-F238E27FC236}">
                <a16:creationId xmlns:a16="http://schemas.microsoft.com/office/drawing/2014/main" id="{AB2FF3D2-269F-6098-A9FD-671D475818CA}"/>
              </a:ext>
            </a:extLst>
          </p:cNvPr>
          <p:cNvPicPr>
            <a:picLocks noChangeAspect="1"/>
          </p:cNvPicPr>
          <p:nvPr/>
        </p:nvPicPr>
        <p:blipFill rotWithShape="1">
          <a:blip r:embed="rId3">
            <a:extLst>
              <a:ext uri="{28A0092B-C50C-407E-A947-70E740481C1C}">
                <a14:useLocalDpi xmlns:a14="http://schemas.microsoft.com/office/drawing/2010/main" val="0"/>
              </a:ext>
            </a:extLst>
          </a:blip>
          <a:srcRect l="68307" r="8789"/>
          <a:stretch/>
        </p:blipFill>
        <p:spPr>
          <a:xfrm flipH="1">
            <a:off x="5574896" y="2703226"/>
            <a:ext cx="1262926" cy="4083654"/>
          </a:xfrm>
          <a:prstGeom prst="rect">
            <a:avLst/>
          </a:prstGeom>
        </p:spPr>
      </p:pic>
      <p:pic>
        <p:nvPicPr>
          <p:cNvPr id="9" name="Image 8" descr="Une image contenant plante&#10;&#10;Description générée automatiquement avec une confiance faible">
            <a:extLst>
              <a:ext uri="{FF2B5EF4-FFF2-40B4-BE49-F238E27FC236}">
                <a16:creationId xmlns:a16="http://schemas.microsoft.com/office/drawing/2014/main" id="{7757F4BF-6854-92A4-8FFD-00BFEF67B3D1}"/>
              </a:ext>
            </a:extLst>
          </p:cNvPr>
          <p:cNvPicPr>
            <a:picLocks noChangeAspect="1"/>
          </p:cNvPicPr>
          <p:nvPr/>
        </p:nvPicPr>
        <p:blipFill rotWithShape="1">
          <a:blip r:embed="rId3">
            <a:extLst>
              <a:ext uri="{28A0092B-C50C-407E-A947-70E740481C1C}">
                <a14:useLocalDpi xmlns:a14="http://schemas.microsoft.com/office/drawing/2010/main" val="0"/>
              </a:ext>
            </a:extLst>
          </a:blip>
          <a:srcRect r="8789"/>
          <a:stretch/>
        </p:blipFill>
        <p:spPr>
          <a:xfrm>
            <a:off x="545696" y="2703226"/>
            <a:ext cx="5029200" cy="4083654"/>
          </a:xfrm>
          <a:prstGeom prst="rect">
            <a:avLst/>
          </a:prstGeom>
        </p:spPr>
      </p:pic>
      <p:sp>
        <p:nvSpPr>
          <p:cNvPr id="5" name="ZoneTexte 4">
            <a:extLst>
              <a:ext uri="{FF2B5EF4-FFF2-40B4-BE49-F238E27FC236}">
                <a16:creationId xmlns:a16="http://schemas.microsoft.com/office/drawing/2014/main" id="{2C0CA8F3-D23F-DA1C-C44D-00CA4BC8E971}"/>
              </a:ext>
            </a:extLst>
          </p:cNvPr>
          <p:cNvSpPr txBox="1"/>
          <p:nvPr/>
        </p:nvSpPr>
        <p:spPr>
          <a:xfrm>
            <a:off x="2113281" y="1310666"/>
            <a:ext cx="5029200" cy="369332"/>
          </a:xfrm>
          <a:prstGeom prst="rect">
            <a:avLst/>
          </a:prstGeom>
          <a:noFill/>
        </p:spPr>
        <p:txBody>
          <a:bodyPr wrap="square">
            <a:spAutoFit/>
          </a:bodyPr>
          <a:lstStyle/>
          <a:p>
            <a:r>
              <a:rPr lang="fr-FR" dirty="0"/>
              <a:t>Enrichir la friche arborée de l’école maternelle </a:t>
            </a:r>
          </a:p>
        </p:txBody>
      </p:sp>
      <p:sp>
        <p:nvSpPr>
          <p:cNvPr id="6" name="Titre 1">
            <a:extLst>
              <a:ext uri="{FF2B5EF4-FFF2-40B4-BE49-F238E27FC236}">
                <a16:creationId xmlns:a16="http://schemas.microsoft.com/office/drawing/2014/main" id="{A5322311-0828-522A-B253-2B2ACAF1D9F3}"/>
              </a:ext>
            </a:extLst>
          </p:cNvPr>
          <p:cNvSpPr txBox="1">
            <a:spLocks/>
          </p:cNvSpPr>
          <p:nvPr/>
        </p:nvSpPr>
        <p:spPr>
          <a:xfrm>
            <a:off x="2745928" y="741706"/>
            <a:ext cx="3350072" cy="56896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fr-FR" sz="4400" b="1" dirty="0">
                <a:latin typeface="Aldhabi" panose="01000000000000000000" pitchFamily="2" charset="-78"/>
                <a:cs typeface="Aldhabi" panose="01000000000000000000" pitchFamily="2" charset="-78"/>
              </a:rPr>
              <a:t>Objectif  </a:t>
            </a:r>
          </a:p>
        </p:txBody>
      </p:sp>
      <p:sp>
        <p:nvSpPr>
          <p:cNvPr id="7" name="ZoneTexte 6">
            <a:extLst>
              <a:ext uri="{FF2B5EF4-FFF2-40B4-BE49-F238E27FC236}">
                <a16:creationId xmlns:a16="http://schemas.microsoft.com/office/drawing/2014/main" id="{41F822F1-81F5-66D3-3B96-58543DD40978}"/>
              </a:ext>
            </a:extLst>
          </p:cNvPr>
          <p:cNvSpPr txBox="1"/>
          <p:nvPr/>
        </p:nvSpPr>
        <p:spPr>
          <a:xfrm>
            <a:off x="3538813" y="3854460"/>
            <a:ext cx="6096000" cy="2523768"/>
          </a:xfrm>
          <a:prstGeom prst="rect">
            <a:avLst/>
          </a:prstGeom>
          <a:noFill/>
        </p:spPr>
        <p:txBody>
          <a:bodyPr wrap="square">
            <a:spAutoFit/>
          </a:bodyPr>
          <a:lstStyle/>
          <a:p>
            <a:r>
              <a:rPr lang="fr-FR" sz="3200" b="1" dirty="0">
                <a:latin typeface="Aldhabi" panose="01000000000000000000" pitchFamily="2" charset="-78"/>
                <a:cs typeface="Aldhabi" panose="01000000000000000000" pitchFamily="2" charset="-78"/>
              </a:rPr>
              <a:t>Matériel végétal : </a:t>
            </a:r>
          </a:p>
          <a:p>
            <a:r>
              <a:rPr lang="fr-FR" dirty="0"/>
              <a:t>	Panier de 10 plants forestiers</a:t>
            </a:r>
          </a:p>
          <a:p>
            <a:r>
              <a:rPr lang="fr-FR" dirty="0"/>
              <a:t>	En motte de 200cm3</a:t>
            </a:r>
          </a:p>
          <a:p>
            <a:r>
              <a:rPr lang="fr-FR" dirty="0"/>
              <a:t>	Tiges de 40 cm de hauteur</a:t>
            </a:r>
          </a:p>
          <a:p>
            <a:endParaRPr lang="fr-FR" dirty="0"/>
          </a:p>
          <a:p>
            <a:r>
              <a:rPr lang="fr-FR" sz="3200" b="1" dirty="0">
                <a:latin typeface="Aldhabi" panose="01000000000000000000" pitchFamily="2" charset="-78"/>
                <a:cs typeface="Aldhabi" panose="01000000000000000000" pitchFamily="2" charset="-78"/>
              </a:rPr>
              <a:t>Origine :</a:t>
            </a:r>
            <a:r>
              <a:rPr lang="fr-FR" dirty="0"/>
              <a:t> </a:t>
            </a:r>
          </a:p>
          <a:p>
            <a:r>
              <a:rPr lang="fr-FR" dirty="0"/>
              <a:t>Pépinière </a:t>
            </a:r>
            <a:r>
              <a:rPr lang="fr-FR" dirty="0" err="1"/>
              <a:t>Forelite</a:t>
            </a:r>
            <a:r>
              <a:rPr lang="fr-FR" dirty="0"/>
              <a:t>- Alliance de </a:t>
            </a:r>
            <a:r>
              <a:rPr lang="fr-FR" dirty="0" err="1"/>
              <a:t>Nauton</a:t>
            </a:r>
            <a:r>
              <a:rPr lang="fr-FR" dirty="0"/>
              <a:t> à Roquefort (Landes )</a:t>
            </a:r>
          </a:p>
        </p:txBody>
      </p:sp>
      <p:pic>
        <p:nvPicPr>
          <p:cNvPr id="13" name="Image 12">
            <a:extLst>
              <a:ext uri="{FF2B5EF4-FFF2-40B4-BE49-F238E27FC236}">
                <a16:creationId xmlns:a16="http://schemas.microsoft.com/office/drawing/2014/main" id="{559A7FC0-8AA6-C4DC-63AB-D13F01FD1AED}"/>
              </a:ext>
            </a:extLst>
          </p:cNvPr>
          <p:cNvPicPr>
            <a:picLocks noChangeAspect="1"/>
          </p:cNvPicPr>
          <p:nvPr/>
        </p:nvPicPr>
        <p:blipFill rotWithShape="1">
          <a:blip r:embed="rId4"/>
          <a:srcRect l="4656" r="14407"/>
          <a:stretch/>
        </p:blipFill>
        <p:spPr>
          <a:xfrm>
            <a:off x="7824744" y="184200"/>
            <a:ext cx="3766274" cy="2622263"/>
          </a:xfrm>
          <a:prstGeom prst="rect">
            <a:avLst/>
          </a:prstGeom>
          <a:ln>
            <a:noFill/>
          </a:ln>
          <a:effectLst>
            <a:outerShdw blurRad="50800" dist="38100" dir="5400000" algn="t" rotWithShape="0">
              <a:prstClr val="black">
                <a:alpha val="40000"/>
              </a:prstClr>
            </a:outerShdw>
            <a:softEdge rad="112500"/>
          </a:effectLst>
        </p:spPr>
      </p:pic>
    </p:spTree>
    <p:extLst>
      <p:ext uri="{BB962C8B-B14F-4D97-AF65-F5344CB8AC3E}">
        <p14:creationId xmlns:p14="http://schemas.microsoft.com/office/powerpoint/2010/main" val="981689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250"/>
                            </p:stCondLst>
                            <p:childTnLst>
                              <p:par>
                                <p:cTn id="13" presetID="26"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80">
                                          <p:stCondLst>
                                            <p:cond delay="0"/>
                                          </p:stCondLst>
                                        </p:cTn>
                                        <p:tgtEl>
                                          <p:spTgt spid="13"/>
                                        </p:tgtEl>
                                      </p:cBhvr>
                                    </p:animEffect>
                                    <p:anim calcmode="lin" valueType="num">
                                      <p:cBhvr>
                                        <p:cTn id="1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1" dur="26">
                                          <p:stCondLst>
                                            <p:cond delay="650"/>
                                          </p:stCondLst>
                                        </p:cTn>
                                        <p:tgtEl>
                                          <p:spTgt spid="13"/>
                                        </p:tgtEl>
                                      </p:cBhvr>
                                      <p:to x="100000" y="60000"/>
                                    </p:animScale>
                                    <p:animScale>
                                      <p:cBhvr>
                                        <p:cTn id="22" dur="166" decel="50000">
                                          <p:stCondLst>
                                            <p:cond delay="676"/>
                                          </p:stCondLst>
                                        </p:cTn>
                                        <p:tgtEl>
                                          <p:spTgt spid="13"/>
                                        </p:tgtEl>
                                      </p:cBhvr>
                                      <p:to x="100000" y="100000"/>
                                    </p:animScale>
                                    <p:animScale>
                                      <p:cBhvr>
                                        <p:cTn id="23" dur="26">
                                          <p:stCondLst>
                                            <p:cond delay="1312"/>
                                          </p:stCondLst>
                                        </p:cTn>
                                        <p:tgtEl>
                                          <p:spTgt spid="13"/>
                                        </p:tgtEl>
                                      </p:cBhvr>
                                      <p:to x="100000" y="80000"/>
                                    </p:animScale>
                                    <p:animScale>
                                      <p:cBhvr>
                                        <p:cTn id="24" dur="166" decel="50000">
                                          <p:stCondLst>
                                            <p:cond delay="1338"/>
                                          </p:stCondLst>
                                        </p:cTn>
                                        <p:tgtEl>
                                          <p:spTgt spid="13"/>
                                        </p:tgtEl>
                                      </p:cBhvr>
                                      <p:to x="100000" y="100000"/>
                                    </p:animScale>
                                    <p:animScale>
                                      <p:cBhvr>
                                        <p:cTn id="25" dur="26">
                                          <p:stCondLst>
                                            <p:cond delay="1642"/>
                                          </p:stCondLst>
                                        </p:cTn>
                                        <p:tgtEl>
                                          <p:spTgt spid="13"/>
                                        </p:tgtEl>
                                      </p:cBhvr>
                                      <p:to x="100000" y="90000"/>
                                    </p:animScale>
                                    <p:animScale>
                                      <p:cBhvr>
                                        <p:cTn id="26" dur="166" decel="50000">
                                          <p:stCondLst>
                                            <p:cond delay="1668"/>
                                          </p:stCondLst>
                                        </p:cTn>
                                        <p:tgtEl>
                                          <p:spTgt spid="13"/>
                                        </p:tgtEl>
                                      </p:cBhvr>
                                      <p:to x="100000" y="100000"/>
                                    </p:animScale>
                                    <p:animScale>
                                      <p:cBhvr>
                                        <p:cTn id="27" dur="26">
                                          <p:stCondLst>
                                            <p:cond delay="1808"/>
                                          </p:stCondLst>
                                        </p:cTn>
                                        <p:tgtEl>
                                          <p:spTgt spid="13"/>
                                        </p:tgtEl>
                                      </p:cBhvr>
                                      <p:to x="100000" y="95000"/>
                                    </p:animScale>
                                    <p:animScale>
                                      <p:cBhvr>
                                        <p:cTn id="28" dur="166" decel="50000">
                                          <p:stCondLst>
                                            <p:cond delay="1834"/>
                                          </p:stCondLst>
                                        </p:cTn>
                                        <p:tgtEl>
                                          <p:spTgt spid="13"/>
                                        </p:tgtEl>
                                      </p:cBhvr>
                                      <p:to x="100000" y="100000"/>
                                    </p:animScale>
                                  </p:childTnLst>
                                </p:cTn>
                              </p:par>
                            </p:childTnLst>
                          </p:cTn>
                        </p:par>
                        <p:par>
                          <p:cTn id="29" fill="hold">
                            <p:stCondLst>
                              <p:cond delay="3250"/>
                            </p:stCondLst>
                            <p:childTnLst>
                              <p:par>
                                <p:cTn id="30" presetID="22" presetClass="entr" presetSubtype="4"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par>
                          <p:cTn id="39" fill="hold">
                            <p:stCondLst>
                              <p:cond delay="3750"/>
                            </p:stCondLst>
                            <p:childTnLst>
                              <p:par>
                                <p:cTn id="40" presetID="14" presetClass="entr" presetSubtype="1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randombar(horizont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1" name="Image 30" descr="Une image contenant vert, dessin, art, tissu&#10;&#10;Description générée automatiquement">
            <a:extLst>
              <a:ext uri="{FF2B5EF4-FFF2-40B4-BE49-F238E27FC236}">
                <a16:creationId xmlns:a16="http://schemas.microsoft.com/office/drawing/2014/main" id="{A77CA7D4-AB10-5C71-4F96-7D11950E7E40}"/>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751840" y="0"/>
            <a:ext cx="11430000" cy="6858000"/>
          </a:xfrm>
          <a:prstGeom prst="rect">
            <a:avLst/>
          </a:prstGeom>
        </p:spPr>
      </p:pic>
      <p:pic>
        <p:nvPicPr>
          <p:cNvPr id="3" name="Image 2">
            <a:extLst>
              <a:ext uri="{FF2B5EF4-FFF2-40B4-BE49-F238E27FC236}">
                <a16:creationId xmlns:a16="http://schemas.microsoft.com/office/drawing/2014/main" id="{7D5CA8A0-6CE3-B609-8C63-E71EAEFD45F6}"/>
              </a:ext>
            </a:extLst>
          </p:cNvPr>
          <p:cNvPicPr>
            <a:picLocks noChangeAspect="1"/>
          </p:cNvPicPr>
          <p:nvPr/>
        </p:nvPicPr>
        <p:blipFill>
          <a:blip r:embed="rId3"/>
          <a:stretch>
            <a:fillRect/>
          </a:stretch>
        </p:blipFill>
        <p:spPr>
          <a:xfrm>
            <a:off x="6301495" y="3495040"/>
            <a:ext cx="1711645" cy="2934250"/>
          </a:xfrm>
          <a:prstGeom prst="rect">
            <a:avLst/>
          </a:prstGeom>
        </p:spPr>
      </p:pic>
      <p:sp>
        <p:nvSpPr>
          <p:cNvPr id="5" name="ZoneTexte 4">
            <a:extLst>
              <a:ext uri="{FF2B5EF4-FFF2-40B4-BE49-F238E27FC236}">
                <a16:creationId xmlns:a16="http://schemas.microsoft.com/office/drawing/2014/main" id="{D255825F-9FCC-BAAD-DEC2-4645AAB48717}"/>
              </a:ext>
            </a:extLst>
          </p:cNvPr>
          <p:cNvSpPr txBox="1"/>
          <p:nvPr/>
        </p:nvSpPr>
        <p:spPr>
          <a:xfrm>
            <a:off x="6301495" y="6427113"/>
            <a:ext cx="1711645" cy="430887"/>
          </a:xfrm>
          <a:prstGeom prst="rect">
            <a:avLst/>
          </a:prstGeom>
          <a:noFill/>
        </p:spPr>
        <p:txBody>
          <a:bodyPr wrap="square">
            <a:spAutoFit/>
          </a:bodyPr>
          <a:lstStyle/>
          <a:p>
            <a:pPr algn="ctr"/>
            <a:r>
              <a:rPr lang="fr-FR" sz="1100" dirty="0"/>
              <a:t>Sorbier</a:t>
            </a:r>
          </a:p>
          <a:p>
            <a:pPr algn="ctr"/>
            <a:r>
              <a:rPr lang="fr-FR" sz="1100" dirty="0" err="1"/>
              <a:t>Sorbus</a:t>
            </a:r>
            <a:r>
              <a:rPr lang="fr-FR" sz="1100" dirty="0"/>
              <a:t> </a:t>
            </a:r>
            <a:r>
              <a:rPr lang="fr-FR" sz="1100" dirty="0" err="1"/>
              <a:t>aucuparia</a:t>
            </a:r>
            <a:endParaRPr lang="fr-FR" sz="1100" dirty="0"/>
          </a:p>
        </p:txBody>
      </p:sp>
      <p:pic>
        <p:nvPicPr>
          <p:cNvPr id="7" name="Image 6">
            <a:extLst>
              <a:ext uri="{FF2B5EF4-FFF2-40B4-BE49-F238E27FC236}">
                <a16:creationId xmlns:a16="http://schemas.microsoft.com/office/drawing/2014/main" id="{772B2BB7-6F87-FD33-708C-9861A54E55E5}"/>
              </a:ext>
            </a:extLst>
          </p:cNvPr>
          <p:cNvPicPr>
            <a:picLocks noChangeAspect="1"/>
          </p:cNvPicPr>
          <p:nvPr/>
        </p:nvPicPr>
        <p:blipFill>
          <a:blip r:embed="rId4"/>
          <a:stretch>
            <a:fillRect/>
          </a:stretch>
        </p:blipFill>
        <p:spPr>
          <a:xfrm>
            <a:off x="8435900" y="3495040"/>
            <a:ext cx="1662060" cy="2932073"/>
          </a:xfrm>
          <a:prstGeom prst="rect">
            <a:avLst/>
          </a:prstGeom>
        </p:spPr>
      </p:pic>
      <p:sp>
        <p:nvSpPr>
          <p:cNvPr id="9" name="ZoneTexte 8">
            <a:extLst>
              <a:ext uri="{FF2B5EF4-FFF2-40B4-BE49-F238E27FC236}">
                <a16:creationId xmlns:a16="http://schemas.microsoft.com/office/drawing/2014/main" id="{CFA34122-2B6F-3B2B-C0B1-A51EA6047C00}"/>
              </a:ext>
            </a:extLst>
          </p:cNvPr>
          <p:cNvSpPr txBox="1"/>
          <p:nvPr/>
        </p:nvSpPr>
        <p:spPr>
          <a:xfrm>
            <a:off x="8435900" y="6396538"/>
            <a:ext cx="1662060" cy="430887"/>
          </a:xfrm>
          <a:prstGeom prst="rect">
            <a:avLst/>
          </a:prstGeom>
          <a:noFill/>
        </p:spPr>
        <p:txBody>
          <a:bodyPr wrap="square">
            <a:spAutoFit/>
          </a:bodyPr>
          <a:lstStyle/>
          <a:p>
            <a:pPr algn="ctr"/>
            <a:r>
              <a:rPr lang="fr-FR" sz="1100" dirty="0"/>
              <a:t>Chêne pubescent</a:t>
            </a:r>
          </a:p>
          <a:p>
            <a:pPr algn="ctr"/>
            <a:r>
              <a:rPr lang="fr-FR" sz="1100" dirty="0"/>
              <a:t>Quercus </a:t>
            </a:r>
            <a:r>
              <a:rPr lang="fr-FR" sz="1100" dirty="0" err="1"/>
              <a:t>pubescens</a:t>
            </a:r>
            <a:endParaRPr lang="fr-FR" sz="1100" dirty="0"/>
          </a:p>
        </p:txBody>
      </p:sp>
      <p:pic>
        <p:nvPicPr>
          <p:cNvPr id="11" name="Image 10">
            <a:extLst>
              <a:ext uri="{FF2B5EF4-FFF2-40B4-BE49-F238E27FC236}">
                <a16:creationId xmlns:a16="http://schemas.microsoft.com/office/drawing/2014/main" id="{927EA57A-4E9C-F8C3-EED4-DD33A5C3EFBF}"/>
              </a:ext>
            </a:extLst>
          </p:cNvPr>
          <p:cNvPicPr>
            <a:picLocks noChangeAspect="1"/>
          </p:cNvPicPr>
          <p:nvPr/>
        </p:nvPicPr>
        <p:blipFill>
          <a:blip r:embed="rId5"/>
          <a:stretch>
            <a:fillRect/>
          </a:stretch>
        </p:blipFill>
        <p:spPr>
          <a:xfrm>
            <a:off x="8312011" y="124007"/>
            <a:ext cx="1785949" cy="2932072"/>
          </a:xfrm>
          <a:prstGeom prst="rect">
            <a:avLst/>
          </a:prstGeom>
        </p:spPr>
      </p:pic>
      <p:sp>
        <p:nvSpPr>
          <p:cNvPr id="13" name="ZoneTexte 12">
            <a:extLst>
              <a:ext uri="{FF2B5EF4-FFF2-40B4-BE49-F238E27FC236}">
                <a16:creationId xmlns:a16="http://schemas.microsoft.com/office/drawing/2014/main" id="{93FE8D6F-926C-5F86-6D7E-A9D85514614D}"/>
              </a:ext>
            </a:extLst>
          </p:cNvPr>
          <p:cNvSpPr txBox="1"/>
          <p:nvPr/>
        </p:nvSpPr>
        <p:spPr>
          <a:xfrm>
            <a:off x="8312011" y="3048003"/>
            <a:ext cx="1785949" cy="438962"/>
          </a:xfrm>
          <a:prstGeom prst="rect">
            <a:avLst/>
          </a:prstGeom>
          <a:noFill/>
        </p:spPr>
        <p:txBody>
          <a:bodyPr wrap="square">
            <a:spAutoFit/>
          </a:bodyPr>
          <a:lstStyle/>
          <a:p>
            <a:pPr algn="ctr"/>
            <a:r>
              <a:rPr lang="fr-FR" sz="1100" dirty="0"/>
              <a:t>Chêne Sessile ou rouvre Quercus </a:t>
            </a:r>
            <a:r>
              <a:rPr lang="fr-FR" sz="1100" dirty="0" err="1"/>
              <a:t>petrea</a:t>
            </a:r>
            <a:endParaRPr lang="fr-FR" sz="1100" dirty="0"/>
          </a:p>
        </p:txBody>
      </p:sp>
      <p:pic>
        <p:nvPicPr>
          <p:cNvPr id="15" name="Image 14">
            <a:extLst>
              <a:ext uri="{FF2B5EF4-FFF2-40B4-BE49-F238E27FC236}">
                <a16:creationId xmlns:a16="http://schemas.microsoft.com/office/drawing/2014/main" id="{B217FF89-F52A-9E21-E987-B718D140A9F3}"/>
              </a:ext>
            </a:extLst>
          </p:cNvPr>
          <p:cNvPicPr>
            <a:picLocks noChangeAspect="1"/>
          </p:cNvPicPr>
          <p:nvPr/>
        </p:nvPicPr>
        <p:blipFill>
          <a:blip r:embed="rId6"/>
          <a:stretch>
            <a:fillRect/>
          </a:stretch>
        </p:blipFill>
        <p:spPr>
          <a:xfrm>
            <a:off x="10423479" y="3495040"/>
            <a:ext cx="1666900" cy="2923997"/>
          </a:xfrm>
          <a:prstGeom prst="rect">
            <a:avLst/>
          </a:prstGeom>
        </p:spPr>
      </p:pic>
      <p:sp>
        <p:nvSpPr>
          <p:cNvPr id="17" name="ZoneTexte 16">
            <a:extLst>
              <a:ext uri="{FF2B5EF4-FFF2-40B4-BE49-F238E27FC236}">
                <a16:creationId xmlns:a16="http://schemas.microsoft.com/office/drawing/2014/main" id="{EAA604C9-87FE-CE30-2315-15111916E847}"/>
              </a:ext>
            </a:extLst>
          </p:cNvPr>
          <p:cNvSpPr txBox="1"/>
          <p:nvPr/>
        </p:nvSpPr>
        <p:spPr>
          <a:xfrm>
            <a:off x="10296324" y="6419037"/>
            <a:ext cx="1895676" cy="430887"/>
          </a:xfrm>
          <a:prstGeom prst="rect">
            <a:avLst/>
          </a:prstGeom>
          <a:noFill/>
        </p:spPr>
        <p:txBody>
          <a:bodyPr wrap="square">
            <a:spAutoFit/>
          </a:bodyPr>
          <a:lstStyle/>
          <a:p>
            <a:pPr algn="ctr"/>
            <a:r>
              <a:rPr lang="fr-FR" sz="1100" dirty="0"/>
              <a:t>Chêne chevelu</a:t>
            </a:r>
          </a:p>
          <a:p>
            <a:pPr algn="ctr"/>
            <a:r>
              <a:rPr lang="fr-FR" sz="1100" dirty="0"/>
              <a:t>Quercus </a:t>
            </a:r>
            <a:r>
              <a:rPr lang="fr-FR" sz="1100" dirty="0" err="1"/>
              <a:t>cerris</a:t>
            </a:r>
            <a:endParaRPr lang="fr-FR" sz="1100" dirty="0"/>
          </a:p>
        </p:txBody>
      </p:sp>
      <p:pic>
        <p:nvPicPr>
          <p:cNvPr id="19" name="Image 18">
            <a:extLst>
              <a:ext uri="{FF2B5EF4-FFF2-40B4-BE49-F238E27FC236}">
                <a16:creationId xmlns:a16="http://schemas.microsoft.com/office/drawing/2014/main" id="{8D20BFFD-F9FF-6903-AEBB-CEFE5854F49A}"/>
              </a:ext>
            </a:extLst>
          </p:cNvPr>
          <p:cNvPicPr>
            <a:picLocks noChangeAspect="1"/>
          </p:cNvPicPr>
          <p:nvPr/>
        </p:nvPicPr>
        <p:blipFill>
          <a:blip r:embed="rId7"/>
          <a:stretch>
            <a:fillRect/>
          </a:stretch>
        </p:blipFill>
        <p:spPr>
          <a:xfrm>
            <a:off x="10355012" y="129904"/>
            <a:ext cx="1735367" cy="2934249"/>
          </a:xfrm>
          <a:prstGeom prst="rect">
            <a:avLst/>
          </a:prstGeom>
        </p:spPr>
      </p:pic>
      <p:sp>
        <p:nvSpPr>
          <p:cNvPr id="21" name="ZoneTexte 20">
            <a:extLst>
              <a:ext uri="{FF2B5EF4-FFF2-40B4-BE49-F238E27FC236}">
                <a16:creationId xmlns:a16="http://schemas.microsoft.com/office/drawing/2014/main" id="{2EF8B878-F045-754A-FA53-AF1452308D16}"/>
              </a:ext>
            </a:extLst>
          </p:cNvPr>
          <p:cNvSpPr txBox="1"/>
          <p:nvPr/>
        </p:nvSpPr>
        <p:spPr>
          <a:xfrm>
            <a:off x="10355011" y="3027324"/>
            <a:ext cx="1735367" cy="430887"/>
          </a:xfrm>
          <a:prstGeom prst="rect">
            <a:avLst/>
          </a:prstGeom>
          <a:noFill/>
        </p:spPr>
        <p:txBody>
          <a:bodyPr wrap="square">
            <a:spAutoFit/>
          </a:bodyPr>
          <a:lstStyle/>
          <a:p>
            <a:pPr algn="ctr"/>
            <a:r>
              <a:rPr lang="fr-FR" sz="1100" dirty="0"/>
              <a:t>Chêne noir</a:t>
            </a:r>
          </a:p>
          <a:p>
            <a:pPr algn="ctr"/>
            <a:r>
              <a:rPr lang="fr-FR" sz="1100" dirty="0"/>
              <a:t>Quercus </a:t>
            </a:r>
            <a:r>
              <a:rPr lang="fr-FR" sz="1100" dirty="0" err="1"/>
              <a:t>nigra</a:t>
            </a:r>
            <a:endParaRPr lang="fr-FR" sz="1100" dirty="0"/>
          </a:p>
        </p:txBody>
      </p:sp>
      <p:pic>
        <p:nvPicPr>
          <p:cNvPr id="23" name="Image 22">
            <a:extLst>
              <a:ext uri="{FF2B5EF4-FFF2-40B4-BE49-F238E27FC236}">
                <a16:creationId xmlns:a16="http://schemas.microsoft.com/office/drawing/2014/main" id="{3C75AB6E-C4D7-7AE2-B492-999BB2D6CF00}"/>
              </a:ext>
            </a:extLst>
          </p:cNvPr>
          <p:cNvPicPr>
            <a:picLocks noChangeAspect="1"/>
          </p:cNvPicPr>
          <p:nvPr/>
        </p:nvPicPr>
        <p:blipFill>
          <a:blip r:embed="rId8"/>
          <a:stretch>
            <a:fillRect/>
          </a:stretch>
        </p:blipFill>
        <p:spPr>
          <a:xfrm>
            <a:off x="6375458" y="124007"/>
            <a:ext cx="1637683" cy="2932072"/>
          </a:xfrm>
          <a:prstGeom prst="rect">
            <a:avLst/>
          </a:prstGeom>
        </p:spPr>
      </p:pic>
      <p:sp>
        <p:nvSpPr>
          <p:cNvPr id="25" name="ZoneTexte 24">
            <a:extLst>
              <a:ext uri="{FF2B5EF4-FFF2-40B4-BE49-F238E27FC236}">
                <a16:creationId xmlns:a16="http://schemas.microsoft.com/office/drawing/2014/main" id="{8E08C94E-F78F-E2B2-6583-F4945B076940}"/>
              </a:ext>
            </a:extLst>
          </p:cNvPr>
          <p:cNvSpPr txBox="1"/>
          <p:nvPr/>
        </p:nvSpPr>
        <p:spPr>
          <a:xfrm>
            <a:off x="6375457" y="3027323"/>
            <a:ext cx="1637683" cy="430887"/>
          </a:xfrm>
          <a:prstGeom prst="rect">
            <a:avLst/>
          </a:prstGeom>
          <a:noFill/>
        </p:spPr>
        <p:txBody>
          <a:bodyPr wrap="square">
            <a:spAutoFit/>
          </a:bodyPr>
          <a:lstStyle/>
          <a:p>
            <a:pPr algn="ctr"/>
            <a:r>
              <a:rPr lang="fr-FR" sz="1100" dirty="0"/>
              <a:t>Cyprès Chauve</a:t>
            </a:r>
          </a:p>
          <a:p>
            <a:pPr algn="ctr"/>
            <a:r>
              <a:rPr lang="fr-FR" sz="1100" dirty="0" err="1"/>
              <a:t>Taxodum</a:t>
            </a:r>
            <a:r>
              <a:rPr lang="fr-FR" sz="1100" dirty="0"/>
              <a:t> </a:t>
            </a:r>
            <a:r>
              <a:rPr lang="fr-FR" sz="1100" dirty="0" err="1"/>
              <a:t>distichum</a:t>
            </a:r>
            <a:endParaRPr lang="fr-FR" sz="1100" dirty="0"/>
          </a:p>
        </p:txBody>
      </p:sp>
      <p:pic>
        <p:nvPicPr>
          <p:cNvPr id="27" name="Image 26">
            <a:extLst>
              <a:ext uri="{FF2B5EF4-FFF2-40B4-BE49-F238E27FC236}">
                <a16:creationId xmlns:a16="http://schemas.microsoft.com/office/drawing/2014/main" id="{37088405-B97D-0147-3526-9714079EBE79}"/>
              </a:ext>
            </a:extLst>
          </p:cNvPr>
          <p:cNvPicPr>
            <a:picLocks noChangeAspect="1"/>
          </p:cNvPicPr>
          <p:nvPr/>
        </p:nvPicPr>
        <p:blipFill>
          <a:blip r:embed="rId9"/>
          <a:stretch>
            <a:fillRect/>
          </a:stretch>
        </p:blipFill>
        <p:spPr>
          <a:xfrm>
            <a:off x="954533" y="3458210"/>
            <a:ext cx="5031624" cy="2935947"/>
          </a:xfrm>
          <a:prstGeom prst="rect">
            <a:avLst/>
          </a:prstGeom>
          <a:ln w="38100">
            <a:solidFill>
              <a:schemeClr val="tx1"/>
            </a:solidFill>
          </a:ln>
        </p:spPr>
      </p:pic>
      <p:pic>
        <p:nvPicPr>
          <p:cNvPr id="28" name="Image 27" descr="Une image contenant plante&#10;&#10;Description générée automatiquement avec une confiance faible">
            <a:extLst>
              <a:ext uri="{FF2B5EF4-FFF2-40B4-BE49-F238E27FC236}">
                <a16:creationId xmlns:a16="http://schemas.microsoft.com/office/drawing/2014/main" id="{430F4C26-6E75-D42D-2065-A1C25C990F76}"/>
              </a:ext>
            </a:extLst>
          </p:cNvPr>
          <p:cNvPicPr>
            <a:picLocks noChangeAspect="1"/>
          </p:cNvPicPr>
          <p:nvPr/>
        </p:nvPicPr>
        <p:blipFill rotWithShape="1">
          <a:blip r:embed="rId10">
            <a:extLst>
              <a:ext uri="{28A0092B-C50C-407E-A947-70E740481C1C}">
                <a14:useLocalDpi xmlns:a14="http://schemas.microsoft.com/office/drawing/2010/main" val="0"/>
              </a:ext>
            </a:extLst>
          </a:blip>
          <a:srcRect l="65743"/>
          <a:stretch/>
        </p:blipFill>
        <p:spPr>
          <a:xfrm>
            <a:off x="4188444" y="298124"/>
            <a:ext cx="1262409" cy="2729199"/>
          </a:xfrm>
          <a:prstGeom prst="rect">
            <a:avLst/>
          </a:prstGeom>
        </p:spPr>
      </p:pic>
      <p:pic>
        <p:nvPicPr>
          <p:cNvPr id="29" name="Image 28" descr="Une image contenant plante&#10;&#10;Description générée automatiquement avec une confiance faible">
            <a:extLst>
              <a:ext uri="{FF2B5EF4-FFF2-40B4-BE49-F238E27FC236}">
                <a16:creationId xmlns:a16="http://schemas.microsoft.com/office/drawing/2014/main" id="{935B77ED-2D00-0997-B229-8A535ACC40CC}"/>
              </a:ext>
            </a:extLst>
          </p:cNvPr>
          <p:cNvPicPr>
            <a:picLocks noChangeAspect="1"/>
          </p:cNvPicPr>
          <p:nvPr/>
        </p:nvPicPr>
        <p:blipFill rotWithShape="1">
          <a:blip r:embed="rId10">
            <a:extLst>
              <a:ext uri="{28A0092B-C50C-407E-A947-70E740481C1C}">
                <a14:useLocalDpi xmlns:a14="http://schemas.microsoft.com/office/drawing/2010/main" val="0"/>
              </a:ext>
            </a:extLst>
          </a:blip>
          <a:srcRect r="12241"/>
          <a:stretch/>
        </p:blipFill>
        <p:spPr>
          <a:xfrm>
            <a:off x="954533" y="298124"/>
            <a:ext cx="3233911" cy="2729199"/>
          </a:xfrm>
          <a:prstGeom prst="rect">
            <a:avLst/>
          </a:prstGeom>
        </p:spPr>
      </p:pic>
      <p:sp>
        <p:nvSpPr>
          <p:cNvPr id="30" name="ZoneTexte 29">
            <a:extLst>
              <a:ext uri="{FF2B5EF4-FFF2-40B4-BE49-F238E27FC236}">
                <a16:creationId xmlns:a16="http://schemas.microsoft.com/office/drawing/2014/main" id="{F1BD28FD-D5B7-8332-7AB6-65A5939CC6F6}"/>
              </a:ext>
            </a:extLst>
          </p:cNvPr>
          <p:cNvSpPr txBox="1"/>
          <p:nvPr/>
        </p:nvSpPr>
        <p:spPr>
          <a:xfrm>
            <a:off x="2701300" y="952331"/>
            <a:ext cx="4039849" cy="1754326"/>
          </a:xfrm>
          <a:prstGeom prst="rect">
            <a:avLst/>
          </a:prstGeom>
          <a:noFill/>
        </p:spPr>
        <p:txBody>
          <a:bodyPr wrap="square">
            <a:spAutoFit/>
          </a:bodyPr>
          <a:lstStyle/>
          <a:p>
            <a:pPr marL="71120" marR="1923415" algn="ctr">
              <a:spcAft>
                <a:spcPts val="0"/>
              </a:spcAft>
            </a:pPr>
            <a:r>
              <a:rPr lang="fr-FR" sz="3600" b="1" spc="-10" dirty="0">
                <a:latin typeface="Aldhabi" panose="01000000000000000000" pitchFamily="2" charset="-78"/>
                <a:ea typeface="Calibri" panose="020F0502020204030204" pitchFamily="34" charset="0"/>
                <a:cs typeface="Aldhabi" panose="01000000000000000000" pitchFamily="2" charset="-78"/>
              </a:rPr>
              <a:t>Contenu</a:t>
            </a:r>
          </a:p>
          <a:p>
            <a:pPr marL="71120" marR="1923415" algn="ctr">
              <a:spcAft>
                <a:spcPts val="0"/>
              </a:spcAft>
            </a:pPr>
            <a:r>
              <a:rPr lang="fr-FR" sz="3600" b="1" spc="-10" dirty="0">
                <a:latin typeface="Aldhabi" panose="01000000000000000000" pitchFamily="2" charset="-78"/>
                <a:ea typeface="Calibri" panose="020F0502020204030204" pitchFamily="34" charset="0"/>
                <a:cs typeface="Aldhabi" panose="01000000000000000000" pitchFamily="2" charset="-78"/>
              </a:rPr>
              <a:t>du </a:t>
            </a:r>
          </a:p>
          <a:p>
            <a:pPr marL="71120" marR="1923415" algn="ctr">
              <a:spcAft>
                <a:spcPts val="0"/>
              </a:spcAft>
            </a:pPr>
            <a:r>
              <a:rPr lang="fr-FR" sz="3600" b="1" spc="-10" dirty="0">
                <a:latin typeface="Aldhabi" panose="01000000000000000000" pitchFamily="2" charset="-78"/>
                <a:ea typeface="Calibri" panose="020F0502020204030204" pitchFamily="34" charset="0"/>
                <a:cs typeface="Aldhabi" panose="01000000000000000000" pitchFamily="2" charset="-78"/>
              </a:rPr>
              <a:t>p</a:t>
            </a:r>
            <a:r>
              <a:rPr lang="fr-FR" sz="3600" b="1" spc="-10" dirty="0">
                <a:effectLst/>
                <a:latin typeface="Aldhabi" panose="01000000000000000000" pitchFamily="2" charset="-78"/>
                <a:ea typeface="Calibri" panose="020F0502020204030204" pitchFamily="34" charset="0"/>
                <a:cs typeface="Aldhabi" panose="01000000000000000000" pitchFamily="2" charset="-78"/>
              </a:rPr>
              <a:t>anier forestier </a:t>
            </a:r>
            <a:endParaRPr lang="fr-FR" sz="3600" dirty="0">
              <a:effectLst/>
              <a:latin typeface="Aldhabi" panose="01000000000000000000" pitchFamily="2" charset="-78"/>
              <a:ea typeface="Calibri" panose="020F0502020204030204" pitchFamily="34" charset="0"/>
              <a:cs typeface="Aldhabi" panose="01000000000000000000" pitchFamily="2" charset="-78"/>
            </a:endParaRPr>
          </a:p>
        </p:txBody>
      </p:sp>
    </p:spTree>
    <p:extLst>
      <p:ext uri="{BB962C8B-B14F-4D97-AF65-F5344CB8AC3E}">
        <p14:creationId xmlns:p14="http://schemas.microsoft.com/office/powerpoint/2010/main" val="8123640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1250"/>
                                        <p:tgtEl>
                                          <p:spTgt spid="27"/>
                                        </p:tgtEl>
                                      </p:cBhvr>
                                    </p:animEffect>
                                  </p:childTnLst>
                                </p:cTn>
                              </p:par>
                            </p:childTnLst>
                          </p:cTn>
                        </p:par>
                        <p:par>
                          <p:cTn id="23" fill="hold">
                            <p:stCondLst>
                              <p:cond delay="2750"/>
                            </p:stCondLst>
                            <p:childTnLst>
                              <p:par>
                                <p:cTn id="24" presetID="1"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2750"/>
                            </p:stCondLst>
                            <p:childTnLst>
                              <p:par>
                                <p:cTn id="29" presetID="1" presetClass="entr" presetSubtype="0" fill="hold" nodeType="afterEffect">
                                  <p:stCondLst>
                                    <p:cond delay="0"/>
                                  </p:stCondLst>
                                  <p:childTnLst>
                                    <p:set>
                                      <p:cBhvr>
                                        <p:cTn id="30" dur="1" fill="hold">
                                          <p:stCondLst>
                                            <p:cond delay="749"/>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749"/>
                                          </p:stCondLst>
                                        </p:cTn>
                                        <p:tgtEl>
                                          <p:spTgt spid="13"/>
                                        </p:tgtEl>
                                        <p:attrNameLst>
                                          <p:attrName>style.visibility</p:attrName>
                                        </p:attrNameLst>
                                      </p:cBhvr>
                                      <p:to>
                                        <p:strVal val="visible"/>
                                      </p:to>
                                    </p:set>
                                  </p:childTnLst>
                                </p:cTn>
                              </p:par>
                            </p:childTnLst>
                          </p:cTn>
                        </p:par>
                        <p:par>
                          <p:cTn id="33" fill="hold">
                            <p:stCondLst>
                              <p:cond delay="3500"/>
                            </p:stCondLst>
                            <p:childTnLst>
                              <p:par>
                                <p:cTn id="34" presetID="1" presetClass="entr" presetSubtype="0" fill="hold" nodeType="afterEffect">
                                  <p:stCondLst>
                                    <p:cond delay="0"/>
                                  </p:stCondLst>
                                  <p:childTnLst>
                                    <p:set>
                                      <p:cBhvr>
                                        <p:cTn id="35" dur="1" fill="hold">
                                          <p:stCondLst>
                                            <p:cond delay="749"/>
                                          </p:stCondLst>
                                        </p:cTn>
                                        <p:tgtEl>
                                          <p:spTgt spid="1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749"/>
                                          </p:stCondLst>
                                        </p:cTn>
                                        <p:tgtEl>
                                          <p:spTgt spid="21"/>
                                        </p:tgtEl>
                                        <p:attrNameLst>
                                          <p:attrName>style.visibility</p:attrName>
                                        </p:attrNameLst>
                                      </p:cBhvr>
                                      <p:to>
                                        <p:strVal val="visible"/>
                                      </p:to>
                                    </p:set>
                                  </p:childTnLst>
                                </p:cTn>
                              </p:par>
                            </p:childTnLst>
                          </p:cTn>
                        </p:par>
                        <p:par>
                          <p:cTn id="38" fill="hold">
                            <p:stCondLst>
                              <p:cond delay="4250"/>
                            </p:stCondLst>
                            <p:childTnLst>
                              <p:par>
                                <p:cTn id="39" presetID="1" presetClass="entr" presetSubtype="0" fill="hold" nodeType="afterEffect">
                                  <p:stCondLst>
                                    <p:cond delay="0"/>
                                  </p:stCondLst>
                                  <p:childTnLst>
                                    <p:set>
                                      <p:cBhvr>
                                        <p:cTn id="40" dur="1" fill="hold">
                                          <p:stCondLst>
                                            <p:cond delay="749"/>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749"/>
                                          </p:stCondLst>
                                        </p:cTn>
                                        <p:tgtEl>
                                          <p:spTgt spid="5"/>
                                        </p:tgtEl>
                                        <p:attrNameLst>
                                          <p:attrName>style.visibility</p:attrName>
                                        </p:attrNameLst>
                                      </p:cBhvr>
                                      <p:to>
                                        <p:strVal val="visible"/>
                                      </p:to>
                                    </p:set>
                                  </p:childTnLst>
                                </p:cTn>
                              </p:par>
                            </p:childTnLst>
                          </p:cTn>
                        </p:par>
                        <p:par>
                          <p:cTn id="43" fill="hold">
                            <p:stCondLst>
                              <p:cond delay="5000"/>
                            </p:stCondLst>
                            <p:childTnLst>
                              <p:par>
                                <p:cTn id="44" presetID="1" presetClass="entr" presetSubtype="0" fill="hold" nodeType="afterEffect">
                                  <p:stCondLst>
                                    <p:cond delay="0"/>
                                  </p:stCondLst>
                                  <p:childTnLst>
                                    <p:set>
                                      <p:cBhvr>
                                        <p:cTn id="45" dur="1" fill="hold">
                                          <p:stCondLst>
                                            <p:cond delay="749"/>
                                          </p:stCondLst>
                                        </p:cTn>
                                        <p:tgtEl>
                                          <p:spTgt spid="7"/>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749"/>
                                          </p:stCondLst>
                                        </p:cTn>
                                        <p:tgtEl>
                                          <p:spTgt spid="9"/>
                                        </p:tgtEl>
                                        <p:attrNameLst>
                                          <p:attrName>style.visibility</p:attrName>
                                        </p:attrNameLst>
                                      </p:cBhvr>
                                      <p:to>
                                        <p:strVal val="visible"/>
                                      </p:to>
                                    </p:set>
                                  </p:childTnLst>
                                </p:cTn>
                              </p:par>
                            </p:childTnLst>
                          </p:cTn>
                        </p:par>
                        <p:par>
                          <p:cTn id="48" fill="hold">
                            <p:stCondLst>
                              <p:cond delay="5750"/>
                            </p:stCondLst>
                            <p:childTnLst>
                              <p:par>
                                <p:cTn id="49" presetID="1" presetClass="entr" presetSubtype="0" fill="hold" nodeType="afterEffect">
                                  <p:stCondLst>
                                    <p:cond delay="0"/>
                                  </p:stCondLst>
                                  <p:childTnLst>
                                    <p:set>
                                      <p:cBhvr>
                                        <p:cTn id="50" dur="1" fill="hold">
                                          <p:stCondLst>
                                            <p:cond delay="749"/>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74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7" grpId="0"/>
      <p:bldP spid="21" grpId="0"/>
      <p:bldP spid="25"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Image 8" descr="Une image contenant vert, dessin, art, tissu&#10;&#10;Description générée automatiquement">
            <a:extLst>
              <a:ext uri="{FF2B5EF4-FFF2-40B4-BE49-F238E27FC236}">
                <a16:creationId xmlns:a16="http://schemas.microsoft.com/office/drawing/2014/main" id="{6CD74FAB-9C9B-3885-A579-F9B194308805}"/>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751840" y="0"/>
            <a:ext cx="11430000" cy="6858000"/>
          </a:xfrm>
          <a:prstGeom prst="rect">
            <a:avLst/>
          </a:prstGeom>
        </p:spPr>
      </p:pic>
      <p:pic>
        <p:nvPicPr>
          <p:cNvPr id="21" name="Image 20" descr="Une image contenant plante&#10;&#10;Description générée automatiquement avec une confiance faible">
            <a:extLst>
              <a:ext uri="{FF2B5EF4-FFF2-40B4-BE49-F238E27FC236}">
                <a16:creationId xmlns:a16="http://schemas.microsoft.com/office/drawing/2014/main" id="{08CF31A5-07C3-7400-AC55-B4134AE13FE4}"/>
              </a:ext>
            </a:extLst>
          </p:cNvPr>
          <p:cNvPicPr>
            <a:picLocks noChangeAspect="1"/>
          </p:cNvPicPr>
          <p:nvPr/>
        </p:nvPicPr>
        <p:blipFill rotWithShape="1">
          <a:blip r:embed="rId3">
            <a:extLst>
              <a:ext uri="{28A0092B-C50C-407E-A947-70E740481C1C}">
                <a14:useLocalDpi xmlns:a14="http://schemas.microsoft.com/office/drawing/2010/main" val="0"/>
              </a:ext>
            </a:extLst>
          </a:blip>
          <a:srcRect l="67109" r="7663"/>
          <a:stretch/>
        </p:blipFill>
        <p:spPr>
          <a:xfrm>
            <a:off x="2409208" y="3925925"/>
            <a:ext cx="929640" cy="2729199"/>
          </a:xfrm>
          <a:prstGeom prst="rect">
            <a:avLst/>
          </a:prstGeom>
        </p:spPr>
      </p:pic>
      <p:pic>
        <p:nvPicPr>
          <p:cNvPr id="22" name="Image 21" descr="Une image contenant plante&#10;&#10;Description générée automatiquement avec une confiance faible">
            <a:extLst>
              <a:ext uri="{FF2B5EF4-FFF2-40B4-BE49-F238E27FC236}">
                <a16:creationId xmlns:a16="http://schemas.microsoft.com/office/drawing/2014/main" id="{72FDC9DB-3D87-9D84-9A6C-01B6995F7FCF}"/>
              </a:ext>
            </a:extLst>
          </p:cNvPr>
          <p:cNvPicPr>
            <a:picLocks noChangeAspect="1"/>
          </p:cNvPicPr>
          <p:nvPr/>
        </p:nvPicPr>
        <p:blipFill rotWithShape="1">
          <a:blip r:embed="rId3">
            <a:extLst>
              <a:ext uri="{28A0092B-C50C-407E-A947-70E740481C1C}">
                <a14:useLocalDpi xmlns:a14="http://schemas.microsoft.com/office/drawing/2010/main" val="0"/>
              </a:ext>
            </a:extLst>
          </a:blip>
          <a:srcRect l="72661" r="7663"/>
          <a:stretch/>
        </p:blipFill>
        <p:spPr>
          <a:xfrm>
            <a:off x="1691990" y="3925921"/>
            <a:ext cx="725068" cy="2729199"/>
          </a:xfrm>
          <a:prstGeom prst="rect">
            <a:avLst/>
          </a:prstGeom>
        </p:spPr>
      </p:pic>
      <p:pic>
        <p:nvPicPr>
          <p:cNvPr id="15" name="Image 14" descr="Une image contenant plante&#10;&#10;Description générée automatiquement avec une confiance faible">
            <a:extLst>
              <a:ext uri="{FF2B5EF4-FFF2-40B4-BE49-F238E27FC236}">
                <a16:creationId xmlns:a16="http://schemas.microsoft.com/office/drawing/2014/main" id="{B022F8B0-AC07-3FBF-8816-0C2ADB3E1371}"/>
              </a:ext>
            </a:extLst>
          </p:cNvPr>
          <p:cNvPicPr>
            <a:picLocks noChangeAspect="1"/>
          </p:cNvPicPr>
          <p:nvPr/>
        </p:nvPicPr>
        <p:blipFill rotWithShape="1">
          <a:blip r:embed="rId3">
            <a:extLst>
              <a:ext uri="{28A0092B-C50C-407E-A947-70E740481C1C}">
                <a14:useLocalDpi xmlns:a14="http://schemas.microsoft.com/office/drawing/2010/main" val="0"/>
              </a:ext>
            </a:extLst>
          </a:blip>
          <a:srcRect l="73966"/>
          <a:stretch/>
        </p:blipFill>
        <p:spPr>
          <a:xfrm flipH="1">
            <a:off x="751840" y="3925917"/>
            <a:ext cx="959382" cy="2729199"/>
          </a:xfrm>
          <a:prstGeom prst="rect">
            <a:avLst/>
          </a:prstGeom>
        </p:spPr>
      </p:pic>
      <p:pic>
        <p:nvPicPr>
          <p:cNvPr id="16" name="Image 15" descr="Une image contenant plante&#10;&#10;Description générée automatiquement avec une confiance faible">
            <a:extLst>
              <a:ext uri="{FF2B5EF4-FFF2-40B4-BE49-F238E27FC236}">
                <a16:creationId xmlns:a16="http://schemas.microsoft.com/office/drawing/2014/main" id="{931A4464-AB52-68B5-D584-F99F2F9145F3}"/>
              </a:ext>
            </a:extLst>
          </p:cNvPr>
          <p:cNvPicPr>
            <a:picLocks noChangeAspect="1"/>
          </p:cNvPicPr>
          <p:nvPr/>
        </p:nvPicPr>
        <p:blipFill rotWithShape="1">
          <a:blip r:embed="rId3">
            <a:extLst>
              <a:ext uri="{28A0092B-C50C-407E-A947-70E740481C1C}">
                <a14:useLocalDpi xmlns:a14="http://schemas.microsoft.com/office/drawing/2010/main" val="0"/>
              </a:ext>
            </a:extLst>
          </a:blip>
          <a:srcRect l="67109" r="7663"/>
          <a:stretch/>
        </p:blipFill>
        <p:spPr>
          <a:xfrm>
            <a:off x="3318277" y="3925929"/>
            <a:ext cx="929640" cy="2729199"/>
          </a:xfrm>
          <a:prstGeom prst="rect">
            <a:avLst/>
          </a:prstGeom>
        </p:spPr>
      </p:pic>
      <p:pic>
        <p:nvPicPr>
          <p:cNvPr id="17" name="Image 16" descr="Une image contenant plante&#10;&#10;Description générée automatiquement avec une confiance faible">
            <a:extLst>
              <a:ext uri="{FF2B5EF4-FFF2-40B4-BE49-F238E27FC236}">
                <a16:creationId xmlns:a16="http://schemas.microsoft.com/office/drawing/2014/main" id="{121641B5-FFEA-B351-1021-62563D2E05FA}"/>
              </a:ext>
            </a:extLst>
          </p:cNvPr>
          <p:cNvPicPr>
            <a:picLocks noChangeAspect="1"/>
          </p:cNvPicPr>
          <p:nvPr/>
        </p:nvPicPr>
        <p:blipFill rotWithShape="1">
          <a:blip r:embed="rId3">
            <a:extLst>
              <a:ext uri="{28A0092B-C50C-407E-A947-70E740481C1C}">
                <a14:useLocalDpi xmlns:a14="http://schemas.microsoft.com/office/drawing/2010/main" val="0"/>
              </a:ext>
            </a:extLst>
          </a:blip>
          <a:srcRect l="67109" r="7663"/>
          <a:stretch/>
        </p:blipFill>
        <p:spPr>
          <a:xfrm>
            <a:off x="4241084" y="3925929"/>
            <a:ext cx="929640" cy="2729199"/>
          </a:xfrm>
          <a:prstGeom prst="rect">
            <a:avLst/>
          </a:prstGeom>
        </p:spPr>
      </p:pic>
      <p:pic>
        <p:nvPicPr>
          <p:cNvPr id="18" name="Image 17" descr="Une image contenant plante&#10;&#10;Description générée automatiquement avec une confiance faible">
            <a:extLst>
              <a:ext uri="{FF2B5EF4-FFF2-40B4-BE49-F238E27FC236}">
                <a16:creationId xmlns:a16="http://schemas.microsoft.com/office/drawing/2014/main" id="{1B38011E-616F-F5C5-C54C-EFC6B8EBADCD}"/>
              </a:ext>
            </a:extLst>
          </p:cNvPr>
          <p:cNvPicPr>
            <a:picLocks noChangeAspect="1"/>
          </p:cNvPicPr>
          <p:nvPr/>
        </p:nvPicPr>
        <p:blipFill rotWithShape="1">
          <a:blip r:embed="rId3">
            <a:extLst>
              <a:ext uri="{28A0092B-C50C-407E-A947-70E740481C1C}">
                <a14:useLocalDpi xmlns:a14="http://schemas.microsoft.com/office/drawing/2010/main" val="0"/>
              </a:ext>
            </a:extLst>
          </a:blip>
          <a:srcRect l="67109" r="7663"/>
          <a:stretch/>
        </p:blipFill>
        <p:spPr>
          <a:xfrm>
            <a:off x="5156986" y="3925928"/>
            <a:ext cx="929640" cy="2729199"/>
          </a:xfrm>
          <a:prstGeom prst="rect">
            <a:avLst/>
          </a:prstGeom>
        </p:spPr>
      </p:pic>
      <p:pic>
        <p:nvPicPr>
          <p:cNvPr id="19" name="Image 18" descr="Une image contenant plante&#10;&#10;Description générée automatiquement avec une confiance faible">
            <a:extLst>
              <a:ext uri="{FF2B5EF4-FFF2-40B4-BE49-F238E27FC236}">
                <a16:creationId xmlns:a16="http://schemas.microsoft.com/office/drawing/2014/main" id="{C96325BE-A457-7F00-2064-C8328BADA705}"/>
              </a:ext>
            </a:extLst>
          </p:cNvPr>
          <p:cNvPicPr>
            <a:picLocks noChangeAspect="1"/>
          </p:cNvPicPr>
          <p:nvPr/>
        </p:nvPicPr>
        <p:blipFill rotWithShape="1">
          <a:blip r:embed="rId3">
            <a:extLst>
              <a:ext uri="{28A0092B-C50C-407E-A947-70E740481C1C}">
                <a14:useLocalDpi xmlns:a14="http://schemas.microsoft.com/office/drawing/2010/main" val="0"/>
              </a:ext>
            </a:extLst>
          </a:blip>
          <a:srcRect l="67109" r="7663"/>
          <a:stretch/>
        </p:blipFill>
        <p:spPr>
          <a:xfrm>
            <a:off x="6091638" y="3925903"/>
            <a:ext cx="929640" cy="2729199"/>
          </a:xfrm>
          <a:prstGeom prst="rect">
            <a:avLst/>
          </a:prstGeom>
        </p:spPr>
      </p:pic>
      <p:pic>
        <p:nvPicPr>
          <p:cNvPr id="13" name="Image 12" descr="Une image contenant plante&#10;&#10;Description générée automatiquement avec une confiance faible">
            <a:extLst>
              <a:ext uri="{FF2B5EF4-FFF2-40B4-BE49-F238E27FC236}">
                <a16:creationId xmlns:a16="http://schemas.microsoft.com/office/drawing/2014/main" id="{2109CB5F-C740-17B2-0FC7-D615FC6226F6}"/>
              </a:ext>
            </a:extLst>
          </p:cNvPr>
          <p:cNvPicPr>
            <a:picLocks noChangeAspect="1"/>
          </p:cNvPicPr>
          <p:nvPr/>
        </p:nvPicPr>
        <p:blipFill rotWithShape="1">
          <a:blip r:embed="rId3">
            <a:extLst>
              <a:ext uri="{28A0092B-C50C-407E-A947-70E740481C1C}">
                <a14:useLocalDpi xmlns:a14="http://schemas.microsoft.com/office/drawing/2010/main" val="0"/>
              </a:ext>
            </a:extLst>
          </a:blip>
          <a:srcRect l="65743"/>
          <a:stretch/>
        </p:blipFill>
        <p:spPr>
          <a:xfrm>
            <a:off x="6979000" y="1230414"/>
            <a:ext cx="1262409" cy="2729199"/>
          </a:xfrm>
          <a:prstGeom prst="rect">
            <a:avLst/>
          </a:prstGeom>
        </p:spPr>
      </p:pic>
      <p:pic>
        <p:nvPicPr>
          <p:cNvPr id="12" name="Image 11" descr="Une image contenant plante&#10;&#10;Description générée automatiquement avec une confiance faible">
            <a:extLst>
              <a:ext uri="{FF2B5EF4-FFF2-40B4-BE49-F238E27FC236}">
                <a16:creationId xmlns:a16="http://schemas.microsoft.com/office/drawing/2014/main" id="{A1D92B96-1AAE-13C3-7417-6FA7427DDA8F}"/>
              </a:ext>
            </a:extLst>
          </p:cNvPr>
          <p:cNvPicPr>
            <a:picLocks noChangeAspect="1"/>
          </p:cNvPicPr>
          <p:nvPr/>
        </p:nvPicPr>
        <p:blipFill rotWithShape="1">
          <a:blip r:embed="rId3">
            <a:extLst>
              <a:ext uri="{28A0092B-C50C-407E-A947-70E740481C1C}">
                <a14:useLocalDpi xmlns:a14="http://schemas.microsoft.com/office/drawing/2010/main" val="0"/>
              </a:ext>
            </a:extLst>
          </a:blip>
          <a:srcRect r="12241"/>
          <a:stretch/>
        </p:blipFill>
        <p:spPr>
          <a:xfrm>
            <a:off x="3829399" y="1230415"/>
            <a:ext cx="3233911" cy="2729199"/>
          </a:xfrm>
          <a:prstGeom prst="rect">
            <a:avLst/>
          </a:prstGeom>
        </p:spPr>
      </p:pic>
      <p:pic>
        <p:nvPicPr>
          <p:cNvPr id="11" name="Image 10" descr="Une image contenant plante&#10;&#10;Description générée automatiquement avec une confiance faible">
            <a:extLst>
              <a:ext uri="{FF2B5EF4-FFF2-40B4-BE49-F238E27FC236}">
                <a16:creationId xmlns:a16="http://schemas.microsoft.com/office/drawing/2014/main" id="{F975B0CB-87D3-A8F6-5349-8C7B33106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66" y="699801"/>
            <a:ext cx="3684994" cy="2729199"/>
          </a:xfrm>
          <a:prstGeom prst="rect">
            <a:avLst/>
          </a:prstGeom>
        </p:spPr>
      </p:pic>
      <p:sp>
        <p:nvSpPr>
          <p:cNvPr id="3" name="ZoneTexte 2">
            <a:extLst>
              <a:ext uri="{FF2B5EF4-FFF2-40B4-BE49-F238E27FC236}">
                <a16:creationId xmlns:a16="http://schemas.microsoft.com/office/drawing/2014/main" id="{74962DB4-480A-9A81-4AFB-53D369933096}"/>
              </a:ext>
            </a:extLst>
          </p:cNvPr>
          <p:cNvSpPr txBox="1"/>
          <p:nvPr/>
        </p:nvSpPr>
        <p:spPr>
          <a:xfrm>
            <a:off x="2275840" y="96425"/>
            <a:ext cx="9286240" cy="769441"/>
          </a:xfrm>
          <a:prstGeom prst="rect">
            <a:avLst/>
          </a:prstGeom>
          <a:noFill/>
        </p:spPr>
        <p:txBody>
          <a:bodyPr wrap="square">
            <a:spAutoFit/>
          </a:bodyPr>
          <a:lstStyle/>
          <a:p>
            <a:pPr marL="71120" marR="1923415" algn="ctr">
              <a:spcAft>
                <a:spcPts val="0"/>
              </a:spcAft>
            </a:pPr>
            <a:r>
              <a:rPr lang="fr-FR" sz="4400" b="1" dirty="0">
                <a:effectLst/>
                <a:latin typeface="Aldhabi" panose="01000000000000000000" pitchFamily="2" charset="-78"/>
                <a:ea typeface="Calibri" panose="020F0502020204030204" pitchFamily="34" charset="0"/>
                <a:cs typeface="Aldhabi" panose="01000000000000000000" pitchFamily="2" charset="-78"/>
              </a:rPr>
              <a:t>Plantation</a:t>
            </a:r>
            <a:r>
              <a:rPr lang="fr-FR" sz="4400" b="1" spc="-30" dirty="0">
                <a:effectLst/>
                <a:latin typeface="Aldhabi" panose="01000000000000000000" pitchFamily="2" charset="-78"/>
                <a:ea typeface="Calibri" panose="020F0502020204030204" pitchFamily="34" charset="0"/>
                <a:cs typeface="Aldhabi" panose="01000000000000000000" pitchFamily="2" charset="-78"/>
              </a:rPr>
              <a:t> </a:t>
            </a:r>
            <a:r>
              <a:rPr lang="fr-FR" sz="4400" b="1" dirty="0">
                <a:effectLst/>
                <a:latin typeface="Aldhabi" panose="01000000000000000000" pitchFamily="2" charset="-78"/>
                <a:ea typeface="Calibri" panose="020F0502020204030204" pitchFamily="34" charset="0"/>
                <a:cs typeface="Aldhabi" panose="01000000000000000000" pitchFamily="2" charset="-78"/>
              </a:rPr>
              <a:t>sur la</a:t>
            </a:r>
            <a:r>
              <a:rPr lang="fr-FR" sz="4400" b="1" spc="-25" dirty="0">
                <a:effectLst/>
                <a:latin typeface="Aldhabi" panose="01000000000000000000" pitchFamily="2" charset="-78"/>
                <a:ea typeface="Calibri" panose="020F0502020204030204" pitchFamily="34" charset="0"/>
                <a:cs typeface="Aldhabi" panose="01000000000000000000" pitchFamily="2" charset="-78"/>
              </a:rPr>
              <a:t> </a:t>
            </a:r>
            <a:r>
              <a:rPr lang="fr-FR" sz="4400" b="1" dirty="0">
                <a:effectLst/>
                <a:latin typeface="Aldhabi" panose="01000000000000000000" pitchFamily="2" charset="-78"/>
                <a:ea typeface="Calibri" panose="020F0502020204030204" pitchFamily="34" charset="0"/>
                <a:cs typeface="Aldhabi" panose="01000000000000000000" pitchFamily="2" charset="-78"/>
              </a:rPr>
              <a:t>friche</a:t>
            </a:r>
            <a:r>
              <a:rPr lang="fr-FR" sz="4400" b="1" spc="-30" dirty="0">
                <a:effectLst/>
                <a:latin typeface="Aldhabi" panose="01000000000000000000" pitchFamily="2" charset="-78"/>
                <a:ea typeface="Calibri" panose="020F0502020204030204" pitchFamily="34" charset="0"/>
                <a:cs typeface="Aldhabi" panose="01000000000000000000" pitchFamily="2" charset="-78"/>
              </a:rPr>
              <a:t> </a:t>
            </a:r>
            <a:r>
              <a:rPr lang="fr-FR" sz="4400" b="1" dirty="0">
                <a:effectLst/>
                <a:latin typeface="Aldhabi" panose="01000000000000000000" pitchFamily="2" charset="-78"/>
                <a:ea typeface="Calibri" panose="020F0502020204030204" pitchFamily="34" charset="0"/>
                <a:cs typeface="Aldhabi" panose="01000000000000000000" pitchFamily="2" charset="-78"/>
              </a:rPr>
              <a:t>arborée</a:t>
            </a:r>
            <a:r>
              <a:rPr lang="fr-FR" sz="4400" b="1" spc="-30" dirty="0">
                <a:effectLst/>
                <a:latin typeface="Aldhabi" panose="01000000000000000000" pitchFamily="2" charset="-78"/>
                <a:ea typeface="Calibri" panose="020F0502020204030204" pitchFamily="34" charset="0"/>
                <a:cs typeface="Aldhabi" panose="01000000000000000000" pitchFamily="2" charset="-78"/>
              </a:rPr>
              <a:t> </a:t>
            </a:r>
            <a:r>
              <a:rPr lang="fr-FR" sz="4400" b="1" dirty="0">
                <a:effectLst/>
                <a:latin typeface="Aldhabi" panose="01000000000000000000" pitchFamily="2" charset="-78"/>
                <a:ea typeface="Calibri" panose="020F0502020204030204" pitchFamily="34" charset="0"/>
                <a:cs typeface="Aldhabi" panose="01000000000000000000" pitchFamily="2" charset="-78"/>
              </a:rPr>
              <a:t>de</a:t>
            </a:r>
            <a:r>
              <a:rPr lang="fr-FR" sz="4400" b="1" dirty="0">
                <a:latin typeface="Aldhabi" panose="01000000000000000000" pitchFamily="2" charset="-78"/>
                <a:ea typeface="Calibri" panose="020F0502020204030204" pitchFamily="34" charset="0"/>
                <a:cs typeface="Aldhabi" panose="01000000000000000000" pitchFamily="2" charset="-78"/>
              </a:rPr>
              <a:t> </a:t>
            </a:r>
            <a:r>
              <a:rPr lang="fr-FR" sz="4400" b="1" dirty="0">
                <a:effectLst/>
                <a:latin typeface="Aldhabi" panose="01000000000000000000" pitchFamily="2" charset="-78"/>
                <a:ea typeface="Calibri" panose="020F0502020204030204" pitchFamily="34" charset="0"/>
                <a:cs typeface="Aldhabi" panose="01000000000000000000" pitchFamily="2" charset="-78"/>
              </a:rPr>
              <a:t>2746m2 </a:t>
            </a:r>
            <a:endParaRPr lang="fr-FR" sz="4400" dirty="0">
              <a:effectLst/>
              <a:latin typeface="Aldhabi" panose="01000000000000000000" pitchFamily="2" charset="-78"/>
              <a:ea typeface="Calibri" panose="020F0502020204030204" pitchFamily="34" charset="0"/>
              <a:cs typeface="Aldhabi" panose="01000000000000000000" pitchFamily="2" charset="-78"/>
            </a:endParaRPr>
          </a:p>
        </p:txBody>
      </p:sp>
      <p:sp>
        <p:nvSpPr>
          <p:cNvPr id="4" name="ZoneTexte 3">
            <a:extLst>
              <a:ext uri="{FF2B5EF4-FFF2-40B4-BE49-F238E27FC236}">
                <a16:creationId xmlns:a16="http://schemas.microsoft.com/office/drawing/2014/main" id="{F12FDF79-4E5F-F16B-4E82-CD41752A7724}"/>
              </a:ext>
            </a:extLst>
          </p:cNvPr>
          <p:cNvSpPr txBox="1"/>
          <p:nvPr/>
        </p:nvSpPr>
        <p:spPr>
          <a:xfrm>
            <a:off x="5338104" y="2316736"/>
            <a:ext cx="4785360" cy="861774"/>
          </a:xfrm>
          <a:prstGeom prst="rect">
            <a:avLst/>
          </a:prstGeom>
          <a:noFill/>
        </p:spPr>
        <p:txBody>
          <a:bodyPr wrap="square">
            <a:spAutoFit/>
          </a:bodyPr>
          <a:lstStyle/>
          <a:p>
            <a:pPr marL="71120" marR="1923415">
              <a:spcAft>
                <a:spcPts val="0"/>
              </a:spcAft>
            </a:pPr>
            <a:r>
              <a:rPr lang="fr-FR" sz="3200" b="1" dirty="0">
                <a:effectLst/>
                <a:latin typeface="Aldhabi" panose="01000000000000000000" pitchFamily="2" charset="-78"/>
                <a:ea typeface="Calibri" panose="020F0502020204030204" pitchFamily="34" charset="0"/>
                <a:cs typeface="Aldhabi" panose="01000000000000000000" pitchFamily="2" charset="-78"/>
              </a:rPr>
              <a:t>Conditions</a:t>
            </a:r>
            <a:r>
              <a:rPr lang="fr-FR" sz="3200" b="1" spc="-30" dirty="0">
                <a:effectLst/>
                <a:latin typeface="Aldhabi" panose="01000000000000000000" pitchFamily="2" charset="-78"/>
                <a:ea typeface="Calibri" panose="020F0502020204030204" pitchFamily="34" charset="0"/>
                <a:cs typeface="Aldhabi" panose="01000000000000000000" pitchFamily="2" charset="-78"/>
              </a:rPr>
              <a:t> </a:t>
            </a:r>
            <a:r>
              <a:rPr lang="fr-FR" sz="3200" b="1" dirty="0">
                <a:effectLst/>
                <a:latin typeface="Aldhabi" panose="01000000000000000000" pitchFamily="2" charset="-78"/>
                <a:ea typeface="Calibri" panose="020F0502020204030204" pitchFamily="34" charset="0"/>
                <a:cs typeface="Aldhabi" panose="01000000000000000000" pitchFamily="2" charset="-78"/>
              </a:rPr>
              <a:t>climatiques</a:t>
            </a:r>
            <a:endParaRPr lang="fr-FR" sz="3200" b="1" spc="-30" dirty="0">
              <a:effectLst/>
              <a:latin typeface="Aldhabi" panose="01000000000000000000" pitchFamily="2" charset="-78"/>
              <a:ea typeface="Calibri" panose="020F0502020204030204" pitchFamily="34" charset="0"/>
              <a:cs typeface="Aldhabi" panose="01000000000000000000" pitchFamily="2" charset="-78"/>
            </a:endParaRPr>
          </a:p>
          <a:p>
            <a:pPr marL="71120" marR="1923415">
              <a:spcAft>
                <a:spcPts val="0"/>
              </a:spcAft>
            </a:pPr>
            <a:r>
              <a:rPr lang="fr-FR" dirty="0">
                <a:latin typeface="Calibri" panose="020F0502020204030204" pitchFamily="34" charset="0"/>
                <a:ea typeface="Calibri" panose="020F0502020204030204" pitchFamily="34" charset="0"/>
              </a:rPr>
              <a:t>D</a:t>
            </a:r>
            <a:r>
              <a:rPr lang="fr-FR" sz="1800" dirty="0">
                <a:effectLst/>
                <a:latin typeface="Calibri" panose="020F0502020204030204" pitchFamily="34" charset="0"/>
                <a:ea typeface="Calibri" panose="020F0502020204030204" pitchFamily="34" charset="0"/>
              </a:rPr>
              <a:t>ébut</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de</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période</a:t>
            </a:r>
            <a:r>
              <a:rPr lang="fr-FR" sz="1800" spc="-30" dirty="0">
                <a:effectLst/>
                <a:latin typeface="Calibri" panose="020F0502020204030204" pitchFamily="34" charset="0"/>
                <a:ea typeface="Calibri" panose="020F0502020204030204" pitchFamily="34" charset="0"/>
              </a:rPr>
              <a:t> </a:t>
            </a:r>
            <a:r>
              <a:rPr lang="fr-FR" sz="1800" dirty="0">
                <a:effectLst/>
                <a:latin typeface="Calibri" panose="020F0502020204030204" pitchFamily="34" charset="0"/>
                <a:ea typeface="Calibri" panose="020F0502020204030204" pitchFamily="34" charset="0"/>
              </a:rPr>
              <a:t>pluvieuse</a:t>
            </a:r>
          </a:p>
        </p:txBody>
      </p:sp>
      <p:sp>
        <p:nvSpPr>
          <p:cNvPr id="5" name="ZoneTexte 4">
            <a:extLst>
              <a:ext uri="{FF2B5EF4-FFF2-40B4-BE49-F238E27FC236}">
                <a16:creationId xmlns:a16="http://schemas.microsoft.com/office/drawing/2014/main" id="{7F164FDA-78AE-F6F3-6679-9FABD764A8E1}"/>
              </a:ext>
            </a:extLst>
          </p:cNvPr>
          <p:cNvSpPr txBox="1"/>
          <p:nvPr/>
        </p:nvSpPr>
        <p:spPr>
          <a:xfrm>
            <a:off x="1823721" y="1546227"/>
            <a:ext cx="4643120" cy="1415772"/>
          </a:xfrm>
          <a:prstGeom prst="rect">
            <a:avLst/>
          </a:prstGeom>
          <a:noFill/>
        </p:spPr>
        <p:txBody>
          <a:bodyPr wrap="square">
            <a:spAutoFit/>
          </a:bodyPr>
          <a:lstStyle/>
          <a:p>
            <a:pPr marL="71120" marR="1923415">
              <a:spcAft>
                <a:spcPts val="0"/>
              </a:spcAft>
            </a:pPr>
            <a:r>
              <a:rPr lang="fr-FR" sz="3200" b="1" spc="-10" dirty="0">
                <a:effectLst/>
                <a:latin typeface="Aldhabi" panose="01000000000000000000" pitchFamily="2" charset="-78"/>
                <a:ea typeface="Calibri" panose="020F0502020204030204" pitchFamily="34" charset="0"/>
                <a:cs typeface="Aldhabi" panose="01000000000000000000" pitchFamily="2" charset="-78"/>
              </a:rPr>
              <a:t>Opérateurs</a:t>
            </a:r>
            <a:endParaRPr lang="fr-FR" sz="3200" dirty="0">
              <a:effectLst/>
              <a:latin typeface="Aldhabi" panose="01000000000000000000" pitchFamily="2" charset="-78"/>
              <a:ea typeface="Calibri" panose="020F0502020204030204" pitchFamily="34" charset="0"/>
              <a:cs typeface="Aldhabi" panose="01000000000000000000" pitchFamily="2" charset="-78"/>
            </a:endParaRPr>
          </a:p>
          <a:p>
            <a:pPr marL="71120" marR="2954020">
              <a:spcAft>
                <a:spcPts val="0"/>
              </a:spcAft>
            </a:pPr>
            <a:r>
              <a:rPr lang="fr-FR" sz="1800" dirty="0">
                <a:effectLst/>
                <a:latin typeface="Calibri" panose="020F0502020204030204" pitchFamily="34" charset="0"/>
                <a:ea typeface="Calibri" panose="020F0502020204030204" pitchFamily="34" charset="0"/>
              </a:rPr>
              <a:t>Henri Boutet</a:t>
            </a:r>
            <a:endParaRPr lang="fr-FR" spc="200" dirty="0">
              <a:latin typeface="Calibri" panose="020F0502020204030204" pitchFamily="34" charset="0"/>
              <a:ea typeface="Calibri" panose="020F0502020204030204" pitchFamily="34" charset="0"/>
            </a:endParaRPr>
          </a:p>
          <a:p>
            <a:pPr marL="71120" marR="2954020">
              <a:spcAft>
                <a:spcPts val="0"/>
              </a:spcAft>
            </a:pPr>
            <a:r>
              <a:rPr lang="fr-FR" sz="1800" dirty="0">
                <a:effectLst/>
                <a:latin typeface="Calibri" panose="020F0502020204030204" pitchFamily="34" charset="0"/>
                <a:ea typeface="Calibri" panose="020F0502020204030204" pitchFamily="34" charset="0"/>
              </a:rPr>
              <a:t>Sylvie Lhomet</a:t>
            </a:r>
          </a:p>
          <a:p>
            <a:pPr marL="71120" marR="2954020">
              <a:spcAft>
                <a:spcPts val="0"/>
              </a:spcAft>
            </a:pPr>
            <a:r>
              <a:rPr lang="fr-FR" sz="1800" dirty="0">
                <a:effectLst/>
                <a:latin typeface="Calibri" panose="020F0502020204030204" pitchFamily="34" charset="0"/>
                <a:ea typeface="Calibri" panose="020F0502020204030204" pitchFamily="34" charset="0"/>
              </a:rPr>
              <a:t>Régis Bertranet</a:t>
            </a:r>
          </a:p>
        </p:txBody>
      </p:sp>
      <p:pic>
        <p:nvPicPr>
          <p:cNvPr id="8" name="Image 7">
            <a:extLst>
              <a:ext uri="{FF2B5EF4-FFF2-40B4-BE49-F238E27FC236}">
                <a16:creationId xmlns:a16="http://schemas.microsoft.com/office/drawing/2014/main" id="{F1C97831-F06F-6F57-FB84-74DE52487ED9}"/>
              </a:ext>
            </a:extLst>
          </p:cNvPr>
          <p:cNvPicPr>
            <a:picLocks noChangeAspect="1"/>
          </p:cNvPicPr>
          <p:nvPr/>
        </p:nvPicPr>
        <p:blipFill rotWithShape="1">
          <a:blip r:embed="rId4"/>
          <a:srcRect r="1791"/>
          <a:stretch/>
        </p:blipFill>
        <p:spPr>
          <a:xfrm>
            <a:off x="8898587" y="865866"/>
            <a:ext cx="3233912" cy="5789262"/>
          </a:xfrm>
          <a:prstGeom prst="rect">
            <a:avLst/>
          </a:prstGeom>
          <a:ln>
            <a:noFill/>
          </a:ln>
          <a:effectLst>
            <a:outerShdw blurRad="63500" sx="102000" sy="102000" algn="ctr" rotWithShape="0">
              <a:prstClr val="black">
                <a:alpha val="40000"/>
              </a:prstClr>
            </a:outerShdw>
            <a:softEdge rad="112500"/>
          </a:effectLst>
        </p:spPr>
      </p:pic>
      <p:pic>
        <p:nvPicPr>
          <p:cNvPr id="14" name="Image 13" descr="Une image contenant plante&#10;&#10;Description générée automatiquement avec une confiance faible">
            <a:extLst>
              <a:ext uri="{FF2B5EF4-FFF2-40B4-BE49-F238E27FC236}">
                <a16:creationId xmlns:a16="http://schemas.microsoft.com/office/drawing/2014/main" id="{003DF43B-21EE-99FE-9047-331D5AFBC744}"/>
              </a:ext>
            </a:extLst>
          </p:cNvPr>
          <p:cNvPicPr>
            <a:picLocks noChangeAspect="1"/>
          </p:cNvPicPr>
          <p:nvPr/>
        </p:nvPicPr>
        <p:blipFill rotWithShape="1">
          <a:blip r:embed="rId3">
            <a:extLst>
              <a:ext uri="{28A0092B-C50C-407E-A947-70E740481C1C}">
                <a14:useLocalDpi xmlns:a14="http://schemas.microsoft.com/office/drawing/2010/main" val="0"/>
              </a:ext>
            </a:extLst>
          </a:blip>
          <a:srcRect r="12241"/>
          <a:stretch/>
        </p:blipFill>
        <p:spPr>
          <a:xfrm flipH="1">
            <a:off x="6995695" y="3925903"/>
            <a:ext cx="3233911" cy="2729199"/>
          </a:xfrm>
          <a:prstGeom prst="rect">
            <a:avLst/>
          </a:prstGeom>
        </p:spPr>
      </p:pic>
      <p:sp>
        <p:nvSpPr>
          <p:cNvPr id="6" name="ZoneTexte 5">
            <a:extLst>
              <a:ext uri="{FF2B5EF4-FFF2-40B4-BE49-F238E27FC236}">
                <a16:creationId xmlns:a16="http://schemas.microsoft.com/office/drawing/2014/main" id="{CDEB1744-9A91-692E-7C64-D1354D3A7C56}"/>
              </a:ext>
            </a:extLst>
          </p:cNvPr>
          <p:cNvSpPr txBox="1"/>
          <p:nvPr/>
        </p:nvSpPr>
        <p:spPr>
          <a:xfrm>
            <a:off x="757556" y="4659024"/>
            <a:ext cx="7650480" cy="1692771"/>
          </a:xfrm>
          <a:prstGeom prst="rect">
            <a:avLst/>
          </a:prstGeom>
          <a:noFill/>
        </p:spPr>
        <p:txBody>
          <a:bodyPr wrap="square">
            <a:spAutoFit/>
          </a:bodyPr>
          <a:lstStyle/>
          <a:p>
            <a:pPr marL="71120" marR="1923415">
              <a:spcAft>
                <a:spcPts val="0"/>
              </a:spcAft>
            </a:pPr>
            <a:r>
              <a:rPr lang="fr-FR" sz="3200" b="1" spc="-10" dirty="0">
                <a:effectLst/>
                <a:latin typeface="Aldhabi" panose="01000000000000000000" pitchFamily="2" charset="-78"/>
                <a:ea typeface="Calibri" panose="020F0502020204030204" pitchFamily="34" charset="0"/>
                <a:cs typeface="Aldhabi" panose="01000000000000000000" pitchFamily="2" charset="-78"/>
              </a:rPr>
              <a:t>Technique</a:t>
            </a:r>
            <a:endParaRPr lang="fr-FR" sz="1800" dirty="0">
              <a:effectLst/>
              <a:latin typeface="Aldhabi" panose="01000000000000000000" pitchFamily="2" charset="-78"/>
              <a:ea typeface="Calibri" panose="020F0502020204030204" pitchFamily="34" charset="0"/>
              <a:cs typeface="Aldhabi" panose="01000000000000000000" pitchFamily="2" charset="-78"/>
            </a:endParaRPr>
          </a:p>
          <a:p>
            <a:pPr marL="71120" algn="just"/>
            <a:r>
              <a:rPr lang="fr-FR" sz="1800" dirty="0">
                <a:effectLst/>
                <a:latin typeface="Calibri" panose="020F0502020204030204" pitchFamily="34" charset="0"/>
                <a:ea typeface="Calibri" panose="020F0502020204030204" pitchFamily="34" charset="0"/>
              </a:rPr>
              <a:t>Mise en place de 10 plants forestiers après nettoyage du terrain</a:t>
            </a:r>
          </a:p>
          <a:p>
            <a:pPr marL="71120" algn="just"/>
            <a:r>
              <a:rPr lang="fr-FR" sz="1800" dirty="0">
                <a:effectLst/>
                <a:latin typeface="Calibri" panose="020F0502020204030204" pitchFamily="34" charset="0"/>
                <a:ea typeface="Calibri" panose="020F0502020204030204" pitchFamily="34" charset="0"/>
              </a:rPr>
              <a:t>Piquetage ; distance entre les plants de 4 à 6m de part et d’autre du chemin Plantation en potets ouverts à la pelle</a:t>
            </a:r>
          </a:p>
          <a:p>
            <a:pPr marL="71120" algn="just"/>
            <a:r>
              <a:rPr lang="fr-FR" sz="1800" dirty="0">
                <a:effectLst/>
                <a:latin typeface="Calibri" panose="020F0502020204030204" pitchFamily="34" charset="0"/>
                <a:ea typeface="Calibri" panose="020F0502020204030204" pitchFamily="34" charset="0"/>
              </a:rPr>
              <a:t>Fertilisation : ¼ de seau (2500cm3) de compost au fonds du trou de plantation</a:t>
            </a:r>
          </a:p>
        </p:txBody>
      </p:sp>
    </p:spTree>
    <p:extLst>
      <p:ext uri="{BB962C8B-B14F-4D97-AF65-F5344CB8AC3E}">
        <p14:creationId xmlns:p14="http://schemas.microsoft.com/office/powerpoint/2010/main" val="8606709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14"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500"/>
                            </p:stCondLst>
                            <p:childTnLst>
                              <p:par>
                                <p:cTn id="32" presetID="2" presetClass="entr" presetSubtype="8"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0-#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0-#ppt_w/2"/>
                                          </p:val>
                                        </p:tav>
                                        <p:tav tm="100000">
                                          <p:val>
                                            <p:strVal val="#ppt_x"/>
                                          </p:val>
                                        </p:tav>
                                      </p:tavLst>
                                    </p:anim>
                                    <p:anim calcmode="lin" valueType="num">
                                      <p:cBhvr additive="base">
                                        <p:cTn id="39" dur="500" fill="hold"/>
                                        <p:tgtEl>
                                          <p:spTgt spid="19"/>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0-#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0-#ppt_w/2"/>
                                          </p:val>
                                        </p:tav>
                                        <p:tav tm="100000">
                                          <p:val>
                                            <p:strVal val="#ppt_x"/>
                                          </p:val>
                                        </p:tav>
                                      </p:tavLst>
                                    </p:anim>
                                    <p:anim calcmode="lin" valueType="num">
                                      <p:cBhvr additive="base">
                                        <p:cTn id="47" dur="500" fill="hold"/>
                                        <p:tgtEl>
                                          <p:spTgt spid="18"/>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0-#ppt_w/2"/>
                                          </p:val>
                                        </p:tav>
                                        <p:tav tm="100000">
                                          <p:val>
                                            <p:strVal val="#ppt_x"/>
                                          </p:val>
                                        </p:tav>
                                      </p:tavLst>
                                    </p:anim>
                                    <p:anim calcmode="lin" valueType="num">
                                      <p:cBhvr additive="base">
                                        <p:cTn id="51" dur="500" fill="hold"/>
                                        <p:tgtEl>
                                          <p:spTgt spid="16"/>
                                        </p:tgtEl>
                                        <p:attrNameLst>
                                          <p:attrName>ppt_y</p:attrName>
                                        </p:attrNameLst>
                                      </p:cBhvr>
                                      <p:tavLst>
                                        <p:tav tm="0">
                                          <p:val>
                                            <p:strVal val="#ppt_y"/>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0-#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par>
                                <p:cTn id="56" presetID="2" presetClass="entr" presetSubtype="8"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par>
                                <p:cTn id="60" presetID="2" presetClass="entr" presetSubtype="8"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500" fill="hold"/>
                                        <p:tgtEl>
                                          <p:spTgt spid="15"/>
                                        </p:tgtEl>
                                        <p:attrNameLst>
                                          <p:attrName>ppt_x</p:attrName>
                                        </p:attrNameLst>
                                      </p:cBhvr>
                                      <p:tavLst>
                                        <p:tav tm="0">
                                          <p:val>
                                            <p:strVal val="0-#ppt_w/2"/>
                                          </p:val>
                                        </p:tav>
                                        <p:tav tm="100000">
                                          <p:val>
                                            <p:strVal val="#ppt_x"/>
                                          </p:val>
                                        </p:tav>
                                      </p:tavLst>
                                    </p:anim>
                                    <p:anim calcmode="lin" valueType="num">
                                      <p:cBhvr additive="base">
                                        <p:cTn id="63" dur="500" fill="hold"/>
                                        <p:tgtEl>
                                          <p:spTgt spid="15"/>
                                        </p:tgtEl>
                                        <p:attrNameLst>
                                          <p:attrName>ppt_y</p:attrName>
                                        </p:attrNameLst>
                                      </p:cBhvr>
                                      <p:tavLst>
                                        <p:tav tm="0">
                                          <p:val>
                                            <p:strVal val="#ppt_y"/>
                                          </p:val>
                                        </p:tav>
                                        <p:tav tm="100000">
                                          <p:val>
                                            <p:strVal val="#ppt_y"/>
                                          </p:val>
                                        </p:tav>
                                      </p:tavLst>
                                    </p:anim>
                                  </p:childTnLst>
                                </p:cTn>
                              </p:par>
                            </p:childTnLst>
                          </p:cTn>
                        </p:par>
                        <p:par>
                          <p:cTn id="64" fill="hold">
                            <p:stCondLst>
                              <p:cond delay="3000"/>
                            </p:stCondLst>
                            <p:childTnLst>
                              <p:par>
                                <p:cTn id="65" presetID="14" presetClass="entr" presetSubtype="10"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randombar(horizontal)">
                                      <p:cBhvr>
                                        <p:cTn id="67" dur="500"/>
                                        <p:tgtEl>
                                          <p:spTgt spid="6"/>
                                        </p:tgtEl>
                                      </p:cBhvr>
                                    </p:animEffect>
                                  </p:childTnLst>
                                </p:cTn>
                              </p:par>
                            </p:childTnLst>
                          </p:cTn>
                        </p:par>
                        <p:par>
                          <p:cTn id="68" fill="hold">
                            <p:stCondLst>
                              <p:cond delay="3500"/>
                            </p:stCondLst>
                            <p:childTnLst>
                              <p:par>
                                <p:cTn id="69" presetID="21" presetClass="entr" presetSubtype="1" fill="hold"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heel(1)">
                                      <p:cBhvr>
                                        <p:cTn id="7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94ACF8-CA68-09CB-F2C1-9B0A2DCFCC26}"/>
              </a:ext>
            </a:extLst>
          </p:cNvPr>
          <p:cNvSpPr>
            <a:spLocks noGrp="1"/>
          </p:cNvSpPr>
          <p:nvPr>
            <p:ph type="ctrTitle"/>
          </p:nvPr>
        </p:nvSpPr>
        <p:spPr>
          <a:xfrm>
            <a:off x="1915385" y="2850089"/>
            <a:ext cx="8361229" cy="2098226"/>
          </a:xfrm>
        </p:spPr>
        <p:txBody>
          <a:bodyPr/>
          <a:lstStyle/>
          <a:p>
            <a:r>
              <a:rPr lang="fr-FR" sz="8000" b="1" dirty="0">
                <a:latin typeface="Aldhabi" panose="01000000000000000000" pitchFamily="2" charset="-78"/>
                <a:cs typeface="Aldhabi" panose="01000000000000000000" pitchFamily="2" charset="-78"/>
              </a:rPr>
              <a:t>Localisation</a:t>
            </a:r>
            <a:br>
              <a:rPr lang="fr-FR" sz="8000" b="1" dirty="0">
                <a:latin typeface="Aldhabi" panose="01000000000000000000" pitchFamily="2" charset="-78"/>
                <a:cs typeface="Aldhabi" panose="01000000000000000000" pitchFamily="2" charset="-78"/>
              </a:rPr>
            </a:br>
            <a:r>
              <a:rPr lang="fr-FR" sz="8000" b="1" dirty="0">
                <a:latin typeface="Aldhabi" panose="01000000000000000000" pitchFamily="2" charset="-78"/>
                <a:cs typeface="Aldhabi" panose="01000000000000000000" pitchFamily="2" charset="-78"/>
              </a:rPr>
              <a:t>et</a:t>
            </a:r>
            <a:br>
              <a:rPr lang="fr-FR" sz="8000" b="1" dirty="0">
                <a:latin typeface="Aldhabi" panose="01000000000000000000" pitchFamily="2" charset="-78"/>
                <a:cs typeface="Aldhabi" panose="01000000000000000000" pitchFamily="2" charset="-78"/>
              </a:rPr>
            </a:br>
            <a:r>
              <a:rPr lang="fr-FR" sz="8000" b="1" dirty="0">
                <a:latin typeface="Aldhabi" panose="01000000000000000000" pitchFamily="2" charset="-78"/>
                <a:cs typeface="Aldhabi" panose="01000000000000000000" pitchFamily="2" charset="-78"/>
              </a:rPr>
              <a:t>surface</a:t>
            </a:r>
          </a:p>
        </p:txBody>
      </p:sp>
      <p:pic>
        <p:nvPicPr>
          <p:cNvPr id="9" name="Image 8" descr="Une image contenant plante, arbre, feuille, chêne&#10;&#10;Description générée automatiquement">
            <a:extLst>
              <a:ext uri="{FF2B5EF4-FFF2-40B4-BE49-F238E27FC236}">
                <a16:creationId xmlns:a16="http://schemas.microsoft.com/office/drawing/2014/main" id="{2F7EDAA0-FC73-FDE0-144C-85262599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372430" flipH="1">
            <a:off x="8396761" y="3160079"/>
            <a:ext cx="3067038" cy="3410781"/>
          </a:xfrm>
          <a:prstGeom prst="rect">
            <a:avLst/>
          </a:prstGeom>
        </p:spPr>
      </p:pic>
      <p:pic>
        <p:nvPicPr>
          <p:cNvPr id="10" name="Image 9" descr="Une image contenant plante, arbre, feuille, branche&#10;&#10;Description générée automatiquement">
            <a:extLst>
              <a:ext uri="{FF2B5EF4-FFF2-40B4-BE49-F238E27FC236}">
                <a16:creationId xmlns:a16="http://schemas.microsoft.com/office/drawing/2014/main" id="{40904873-0B6F-D465-F795-40AA3865F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3" y="2074993"/>
            <a:ext cx="1872252" cy="3104253"/>
          </a:xfrm>
          <a:prstGeom prst="rect">
            <a:avLst/>
          </a:prstGeom>
        </p:spPr>
      </p:pic>
      <p:pic>
        <p:nvPicPr>
          <p:cNvPr id="11" name="Image 10" descr="Une image contenant plante, arbre, feuille, branche&#10;&#10;Description générée automatiquement">
            <a:extLst>
              <a:ext uri="{FF2B5EF4-FFF2-40B4-BE49-F238E27FC236}">
                <a16:creationId xmlns:a16="http://schemas.microsoft.com/office/drawing/2014/main" id="{66862D00-82EF-DBCE-EB65-D7EC6639D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4" y="766707"/>
            <a:ext cx="1872252" cy="3104253"/>
          </a:xfrm>
          <a:prstGeom prst="rect">
            <a:avLst/>
          </a:prstGeom>
        </p:spPr>
      </p:pic>
    </p:spTree>
    <p:extLst>
      <p:ext uri="{BB962C8B-B14F-4D97-AF65-F5344CB8AC3E}">
        <p14:creationId xmlns:p14="http://schemas.microsoft.com/office/powerpoint/2010/main" val="1814438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181">
        <p15:prstTrans prst="drape"/>
      </p:transition>
    </mc:Choice>
    <mc:Fallback xmlns="">
      <p:transition spd="slow" advTm="41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 3" descr="Une image contenant vert, dessin, art, tissu&#10;&#10;Description générée automatiquement">
            <a:extLst>
              <a:ext uri="{FF2B5EF4-FFF2-40B4-BE49-F238E27FC236}">
                <a16:creationId xmlns:a16="http://schemas.microsoft.com/office/drawing/2014/main" id="{454908B3-25EC-509F-0FC5-6DCBCEBFE02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751840" y="0"/>
            <a:ext cx="11430000" cy="6858000"/>
          </a:xfrm>
          <a:prstGeom prst="rect">
            <a:avLst/>
          </a:prstGeom>
        </p:spPr>
      </p:pic>
      <p:pic>
        <p:nvPicPr>
          <p:cNvPr id="7" name="Image 6" descr="Une image contenant plante, arbre, feuille&#10;&#10;Description générée automatiquement">
            <a:extLst>
              <a:ext uri="{FF2B5EF4-FFF2-40B4-BE49-F238E27FC236}">
                <a16:creationId xmlns:a16="http://schemas.microsoft.com/office/drawing/2014/main" id="{3AF4AE48-203B-DA52-F20F-52E05AAE70C8}"/>
              </a:ext>
            </a:extLst>
          </p:cNvPr>
          <p:cNvPicPr>
            <a:picLocks noChangeAspect="1"/>
          </p:cNvPicPr>
          <p:nvPr/>
        </p:nvPicPr>
        <p:blipFill rotWithShape="1">
          <a:blip r:embed="rId3">
            <a:extLst>
              <a:ext uri="{28A0092B-C50C-407E-A947-70E740481C1C}">
                <a14:useLocalDpi xmlns:a14="http://schemas.microsoft.com/office/drawing/2010/main" val="0"/>
              </a:ext>
            </a:extLst>
          </a:blip>
          <a:srcRect r="48430"/>
          <a:stretch/>
        </p:blipFill>
        <p:spPr>
          <a:xfrm>
            <a:off x="135795" y="301016"/>
            <a:ext cx="2173944" cy="5709868"/>
          </a:xfrm>
          <a:prstGeom prst="rect">
            <a:avLst/>
          </a:prstGeom>
        </p:spPr>
      </p:pic>
      <p:pic>
        <p:nvPicPr>
          <p:cNvPr id="3" name="Image 2">
            <a:extLst>
              <a:ext uri="{FF2B5EF4-FFF2-40B4-BE49-F238E27FC236}">
                <a16:creationId xmlns:a16="http://schemas.microsoft.com/office/drawing/2014/main" id="{017BA63B-8616-5847-F808-10973A856F9F}"/>
              </a:ext>
            </a:extLst>
          </p:cNvPr>
          <p:cNvPicPr>
            <a:picLocks noChangeAspect="1"/>
          </p:cNvPicPr>
          <p:nvPr/>
        </p:nvPicPr>
        <p:blipFill>
          <a:blip r:embed="rId4"/>
          <a:stretch>
            <a:fillRect/>
          </a:stretch>
        </p:blipFill>
        <p:spPr>
          <a:xfrm>
            <a:off x="2309739" y="548640"/>
            <a:ext cx="9479342" cy="5313679"/>
          </a:xfrm>
          <a:prstGeom prst="rect">
            <a:avLst/>
          </a:prstGeom>
          <a:ln w="28575">
            <a:solidFill>
              <a:srgbClr val="92D050"/>
            </a:solidFill>
          </a:ln>
          <a:effectLst>
            <a:outerShdw blurRad="50800" dist="38100" dir="16200000" rotWithShape="0">
              <a:prstClr val="black">
                <a:alpha val="40000"/>
              </a:prstClr>
            </a:outerShdw>
          </a:effectLst>
        </p:spPr>
      </p:pic>
      <p:sp>
        <p:nvSpPr>
          <p:cNvPr id="5" name="Titre 1">
            <a:extLst>
              <a:ext uri="{FF2B5EF4-FFF2-40B4-BE49-F238E27FC236}">
                <a16:creationId xmlns:a16="http://schemas.microsoft.com/office/drawing/2014/main" id="{4E436FC5-8D3F-752A-918A-959A32784CB4}"/>
              </a:ext>
            </a:extLst>
          </p:cNvPr>
          <p:cNvSpPr txBox="1">
            <a:spLocks/>
          </p:cNvSpPr>
          <p:nvPr/>
        </p:nvSpPr>
        <p:spPr>
          <a:xfrm>
            <a:off x="2309738" y="5783581"/>
            <a:ext cx="9479341" cy="105156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fr-FR" sz="5400" b="1" dirty="0">
                <a:latin typeface="Aldhabi" panose="01000000000000000000" pitchFamily="2" charset="-78"/>
                <a:cs typeface="Aldhabi" panose="01000000000000000000" pitchFamily="2" charset="-78"/>
              </a:rPr>
              <a:t>Les arbres d’aujourd’hui pour demain </a:t>
            </a:r>
            <a:br>
              <a:rPr lang="fr-FR" sz="1400" dirty="0"/>
            </a:br>
            <a:endParaRPr lang="fr-FR" sz="1400" dirty="0"/>
          </a:p>
        </p:txBody>
      </p:sp>
    </p:spTree>
    <p:extLst>
      <p:ext uri="{BB962C8B-B14F-4D97-AF65-F5344CB8AC3E}">
        <p14:creationId xmlns:p14="http://schemas.microsoft.com/office/powerpoint/2010/main" val="216002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25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F669016B-49DD-FF97-1011-D809356AAD6D}"/>
              </a:ext>
            </a:extLst>
          </p:cNvPr>
          <p:cNvSpPr txBox="1">
            <a:spLocks/>
          </p:cNvSpPr>
          <p:nvPr/>
        </p:nvSpPr>
        <p:spPr>
          <a:xfrm>
            <a:off x="1827800" y="2085229"/>
            <a:ext cx="8818880" cy="105156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fr-FR" sz="5400" b="1" dirty="0">
                <a:latin typeface="Aldhabi" panose="01000000000000000000" pitchFamily="2" charset="-78"/>
                <a:cs typeface="Aldhabi" panose="01000000000000000000" pitchFamily="2" charset="-78"/>
              </a:rPr>
              <a:t>Visite du bosquet du petit Tourny</a:t>
            </a:r>
          </a:p>
          <a:p>
            <a:r>
              <a:rPr lang="fr-FR" sz="5400" b="1" dirty="0">
                <a:latin typeface="Aldhabi" panose="01000000000000000000" pitchFamily="2" charset="-78"/>
                <a:cs typeface="Aldhabi" panose="01000000000000000000" pitchFamily="2" charset="-78"/>
              </a:rPr>
              <a:t>Avec </a:t>
            </a:r>
            <a:r>
              <a:rPr lang="fr-FR" sz="5400" b="1" dirty="0" err="1">
                <a:latin typeface="Aldhabi" panose="01000000000000000000" pitchFamily="2" charset="-78"/>
                <a:cs typeface="Aldhabi" panose="01000000000000000000" pitchFamily="2" charset="-78"/>
              </a:rPr>
              <a:t>Ecopains</a:t>
            </a:r>
            <a:br>
              <a:rPr lang="fr-FR" sz="1400" dirty="0"/>
            </a:br>
            <a:endParaRPr lang="fr-FR" sz="1400" dirty="0"/>
          </a:p>
        </p:txBody>
      </p:sp>
      <p:pic>
        <p:nvPicPr>
          <p:cNvPr id="7" name="Image 6" descr="Une image contenant plante, arbre, feuille, chêne&#10;&#10;Description générée automatiquement">
            <a:extLst>
              <a:ext uri="{FF2B5EF4-FFF2-40B4-BE49-F238E27FC236}">
                <a16:creationId xmlns:a16="http://schemas.microsoft.com/office/drawing/2014/main" id="{83B5B96D-F64E-539F-C8A0-1A96FC661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534055" flipH="1">
            <a:off x="8182811" y="2648906"/>
            <a:ext cx="3412765" cy="3795256"/>
          </a:xfrm>
          <a:prstGeom prst="rect">
            <a:avLst/>
          </a:prstGeom>
        </p:spPr>
      </p:pic>
      <p:pic>
        <p:nvPicPr>
          <p:cNvPr id="8" name="Image 7" descr="Une image contenant plante, arbre, feuille, branche&#10;&#10;Description générée automatiquement">
            <a:extLst>
              <a:ext uri="{FF2B5EF4-FFF2-40B4-BE49-F238E27FC236}">
                <a16:creationId xmlns:a16="http://schemas.microsoft.com/office/drawing/2014/main" id="{092FFAFB-1336-21B5-C30A-6D3A90256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3" y="2074993"/>
            <a:ext cx="1872252" cy="3104253"/>
          </a:xfrm>
          <a:prstGeom prst="rect">
            <a:avLst/>
          </a:prstGeom>
        </p:spPr>
      </p:pic>
      <p:pic>
        <p:nvPicPr>
          <p:cNvPr id="9" name="Image 8" descr="Une image contenant plante, arbre, feuille, branche&#10;&#10;Description générée automatiquement">
            <a:extLst>
              <a:ext uri="{FF2B5EF4-FFF2-40B4-BE49-F238E27FC236}">
                <a16:creationId xmlns:a16="http://schemas.microsoft.com/office/drawing/2014/main" id="{9977CC42-6798-DE0C-0650-FEFFF5B07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4" y="766707"/>
            <a:ext cx="1872252" cy="3104253"/>
          </a:xfrm>
          <a:prstGeom prst="rect">
            <a:avLst/>
          </a:prstGeom>
        </p:spPr>
      </p:pic>
      <p:pic>
        <p:nvPicPr>
          <p:cNvPr id="2" name="Image 1" descr="Une image contenant plante, arbre, feuille, branche&#10;&#10;Description générée automatiquement">
            <a:extLst>
              <a:ext uri="{FF2B5EF4-FFF2-40B4-BE49-F238E27FC236}">
                <a16:creationId xmlns:a16="http://schemas.microsoft.com/office/drawing/2014/main" id="{C88AC0B0-0CD8-CD31-1C56-01BD3D932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2" y="2044512"/>
            <a:ext cx="1872252" cy="3104253"/>
          </a:xfrm>
          <a:prstGeom prst="rect">
            <a:avLst/>
          </a:prstGeom>
        </p:spPr>
      </p:pic>
      <p:pic>
        <p:nvPicPr>
          <p:cNvPr id="3" name="Image 2" descr="Une image contenant plante, arbre, feuille, branche&#10;&#10;Description générée automatiquement">
            <a:extLst>
              <a:ext uri="{FF2B5EF4-FFF2-40B4-BE49-F238E27FC236}">
                <a16:creationId xmlns:a16="http://schemas.microsoft.com/office/drawing/2014/main" id="{86BE12A4-B883-D9A8-DC8F-AEE923BF3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3" y="736226"/>
            <a:ext cx="1872252" cy="3104253"/>
          </a:xfrm>
          <a:prstGeom prst="rect">
            <a:avLst/>
          </a:prstGeom>
        </p:spPr>
      </p:pic>
      <p:sp>
        <p:nvSpPr>
          <p:cNvPr id="5" name="ZoneTexte 4">
            <a:extLst>
              <a:ext uri="{FF2B5EF4-FFF2-40B4-BE49-F238E27FC236}">
                <a16:creationId xmlns:a16="http://schemas.microsoft.com/office/drawing/2014/main" id="{75BADAF9-EF63-A4D3-E0F7-E04F45879CBE}"/>
              </a:ext>
            </a:extLst>
          </p:cNvPr>
          <p:cNvSpPr txBox="1"/>
          <p:nvPr/>
        </p:nvSpPr>
        <p:spPr>
          <a:xfrm>
            <a:off x="3856683" y="3008624"/>
            <a:ext cx="4836160" cy="369332"/>
          </a:xfrm>
          <a:prstGeom prst="rect">
            <a:avLst/>
          </a:prstGeom>
          <a:noFill/>
        </p:spPr>
        <p:txBody>
          <a:bodyPr wrap="square">
            <a:spAutoFit/>
          </a:bodyPr>
          <a:lstStyle/>
          <a:p>
            <a:pPr algn="ctr"/>
            <a:r>
              <a:rPr lang="fr-FR" dirty="0"/>
              <a:t>Samedi 18 novembre 2023</a:t>
            </a:r>
          </a:p>
        </p:txBody>
      </p:sp>
      <p:sp>
        <p:nvSpPr>
          <p:cNvPr id="10" name="ZoneTexte 9">
            <a:extLst>
              <a:ext uri="{FF2B5EF4-FFF2-40B4-BE49-F238E27FC236}">
                <a16:creationId xmlns:a16="http://schemas.microsoft.com/office/drawing/2014/main" id="{944D693F-B480-49C6-6307-18AD8810637A}"/>
              </a:ext>
            </a:extLst>
          </p:cNvPr>
          <p:cNvSpPr txBox="1"/>
          <p:nvPr/>
        </p:nvSpPr>
        <p:spPr>
          <a:xfrm>
            <a:off x="2320954" y="3573891"/>
            <a:ext cx="7550092" cy="369332"/>
          </a:xfrm>
          <a:prstGeom prst="rect">
            <a:avLst/>
          </a:prstGeom>
          <a:noFill/>
        </p:spPr>
        <p:txBody>
          <a:bodyPr wrap="square">
            <a:spAutoFit/>
          </a:bodyPr>
          <a:lstStyle/>
          <a:p>
            <a:pPr algn="ctr"/>
            <a:r>
              <a:rPr lang="fr-FR" dirty="0"/>
              <a:t>Réflexions sur un îlot d’arbres en milieu urbain à Carignan de Bordeaux</a:t>
            </a:r>
          </a:p>
        </p:txBody>
      </p:sp>
    </p:spTree>
    <p:extLst>
      <p:ext uri="{BB962C8B-B14F-4D97-AF65-F5344CB8AC3E}">
        <p14:creationId xmlns:p14="http://schemas.microsoft.com/office/powerpoint/2010/main" val="3149584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25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7" name="Image 16" descr="Une image contenant croquis, dessin, arbre, art&#10;&#10;Description générée automatiquement">
            <a:extLst>
              <a:ext uri="{FF2B5EF4-FFF2-40B4-BE49-F238E27FC236}">
                <a16:creationId xmlns:a16="http://schemas.microsoft.com/office/drawing/2014/main" id="{988360B7-7E15-C80A-E561-5258D55F8436}"/>
              </a:ext>
            </a:extLst>
          </p:cNvPr>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5446023" y="411153"/>
            <a:ext cx="6745977" cy="6456111"/>
          </a:xfrm>
          <a:prstGeom prst="rect">
            <a:avLst/>
          </a:prstGeom>
        </p:spPr>
      </p:pic>
      <p:pic>
        <p:nvPicPr>
          <p:cNvPr id="20" name="Image 19" descr="Une image contenant contre-plaqué, Bloc de bois, en bois, bois&#10;&#10;Description générée automatiquement">
            <a:extLst>
              <a:ext uri="{FF2B5EF4-FFF2-40B4-BE49-F238E27FC236}">
                <a16:creationId xmlns:a16="http://schemas.microsoft.com/office/drawing/2014/main" id="{A9222E7C-E776-9534-E16E-FBFF50F2514D}"/>
              </a:ext>
            </a:extLst>
          </p:cNvPr>
          <p:cNvPicPr>
            <a:picLocks noChangeAspect="1"/>
          </p:cNvPicPr>
          <p:nvPr/>
        </p:nvPicPr>
        <p:blipFill rotWithShape="1">
          <a:blip r:embed="rId3">
            <a:extLst>
              <a:ext uri="{28A0092B-C50C-407E-A947-70E740481C1C}">
                <a14:useLocalDpi xmlns:a14="http://schemas.microsoft.com/office/drawing/2010/main" val="0"/>
              </a:ext>
            </a:extLst>
          </a:blip>
          <a:srcRect l="7251" t="36750" r="6000" b="33417"/>
          <a:stretch/>
        </p:blipFill>
        <p:spPr>
          <a:xfrm>
            <a:off x="770622" y="-19263"/>
            <a:ext cx="7063197" cy="1214517"/>
          </a:xfrm>
          <a:prstGeom prst="rect">
            <a:avLst/>
          </a:prstGeom>
        </p:spPr>
      </p:pic>
      <p:sp>
        <p:nvSpPr>
          <p:cNvPr id="2" name="Titre 1">
            <a:extLst>
              <a:ext uri="{FF2B5EF4-FFF2-40B4-BE49-F238E27FC236}">
                <a16:creationId xmlns:a16="http://schemas.microsoft.com/office/drawing/2014/main" id="{332A7636-880E-A64D-DD46-1B7B37C7E367}"/>
              </a:ext>
            </a:extLst>
          </p:cNvPr>
          <p:cNvSpPr txBox="1">
            <a:spLocks/>
          </p:cNvSpPr>
          <p:nvPr/>
        </p:nvSpPr>
        <p:spPr>
          <a:xfrm>
            <a:off x="1572419" y="299284"/>
            <a:ext cx="3350072" cy="56896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fr-FR" sz="4400" b="1" dirty="0">
                <a:latin typeface="Aldhabi" panose="01000000000000000000" pitchFamily="2" charset="-78"/>
                <a:cs typeface="Aldhabi" panose="01000000000000000000" pitchFamily="2" charset="-78"/>
              </a:rPr>
              <a:t>Objectif  </a:t>
            </a:r>
          </a:p>
        </p:txBody>
      </p:sp>
      <p:pic>
        <p:nvPicPr>
          <p:cNvPr id="3" name="Image 2" descr="Une image contenant Caractère coloré, Graphique, vert, graphique vectoriel&#10;&#10;Description générée automatiquement">
            <a:extLst>
              <a:ext uri="{FF2B5EF4-FFF2-40B4-BE49-F238E27FC236}">
                <a16:creationId xmlns:a16="http://schemas.microsoft.com/office/drawing/2014/main" id="{A7F97939-2D6C-54A2-CFFE-17BAF5CC9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3341" flipH="1">
            <a:off x="618585" y="955557"/>
            <a:ext cx="798418" cy="775963"/>
          </a:xfrm>
          <a:prstGeom prst="rect">
            <a:avLst/>
          </a:prstGeom>
        </p:spPr>
      </p:pic>
      <p:pic>
        <p:nvPicPr>
          <p:cNvPr id="4" name="Image 3" descr="Une image contenant Caractère coloré, Graphique, vert, graphique vectoriel&#10;&#10;Description générée automatiquement">
            <a:extLst>
              <a:ext uri="{FF2B5EF4-FFF2-40B4-BE49-F238E27FC236}">
                <a16:creationId xmlns:a16="http://schemas.microsoft.com/office/drawing/2014/main" id="{DE598787-1634-5894-8E97-122375EB3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3341" flipH="1">
            <a:off x="618585" y="1822948"/>
            <a:ext cx="798418" cy="775963"/>
          </a:xfrm>
          <a:prstGeom prst="rect">
            <a:avLst/>
          </a:prstGeom>
        </p:spPr>
      </p:pic>
      <p:pic>
        <p:nvPicPr>
          <p:cNvPr id="5" name="Image 4" descr="Une image contenant Caractère coloré, Graphique, vert, graphique vectoriel&#10;&#10;Description générée automatiquement">
            <a:extLst>
              <a:ext uri="{FF2B5EF4-FFF2-40B4-BE49-F238E27FC236}">
                <a16:creationId xmlns:a16="http://schemas.microsoft.com/office/drawing/2014/main" id="{B2478CFC-2C43-2708-F642-ECEFFDB2B2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3341" flipH="1">
            <a:off x="618583" y="2781332"/>
            <a:ext cx="798418" cy="775963"/>
          </a:xfrm>
          <a:prstGeom prst="rect">
            <a:avLst/>
          </a:prstGeom>
        </p:spPr>
      </p:pic>
      <p:pic>
        <p:nvPicPr>
          <p:cNvPr id="6" name="Image 5" descr="Une image contenant Caractère coloré, Graphique, vert, graphique vectoriel&#10;&#10;Description générée automatiquement">
            <a:extLst>
              <a:ext uri="{FF2B5EF4-FFF2-40B4-BE49-F238E27FC236}">
                <a16:creationId xmlns:a16="http://schemas.microsoft.com/office/drawing/2014/main" id="{2DD0B05F-AFB1-ACC5-8A1C-34B8A17EF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3341" flipH="1">
            <a:off x="618586" y="3740269"/>
            <a:ext cx="798418" cy="775963"/>
          </a:xfrm>
          <a:prstGeom prst="rect">
            <a:avLst/>
          </a:prstGeom>
        </p:spPr>
      </p:pic>
      <p:pic>
        <p:nvPicPr>
          <p:cNvPr id="7" name="Image 6" descr="Une image contenant Caractère coloré, Graphique, vert, graphique vectoriel&#10;&#10;Description générée automatiquement">
            <a:extLst>
              <a:ext uri="{FF2B5EF4-FFF2-40B4-BE49-F238E27FC236}">
                <a16:creationId xmlns:a16="http://schemas.microsoft.com/office/drawing/2014/main" id="{41D55ECE-F0D9-7041-436E-8FA62B1B0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3341" flipH="1">
            <a:off x="618583" y="4699207"/>
            <a:ext cx="798418" cy="775963"/>
          </a:xfrm>
          <a:prstGeom prst="rect">
            <a:avLst/>
          </a:prstGeom>
        </p:spPr>
      </p:pic>
      <p:pic>
        <p:nvPicPr>
          <p:cNvPr id="8" name="Image 7" descr="Une image contenant Caractère coloré, Graphique, vert, graphique vectoriel&#10;&#10;Description générée automatiquement">
            <a:extLst>
              <a:ext uri="{FF2B5EF4-FFF2-40B4-BE49-F238E27FC236}">
                <a16:creationId xmlns:a16="http://schemas.microsoft.com/office/drawing/2014/main" id="{D4EDDCA6-C9D5-864A-E941-CD2A738B0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3341" flipH="1">
            <a:off x="618587" y="5657589"/>
            <a:ext cx="798418" cy="775963"/>
          </a:xfrm>
          <a:prstGeom prst="rect">
            <a:avLst/>
          </a:prstGeom>
        </p:spPr>
      </p:pic>
      <p:sp>
        <p:nvSpPr>
          <p:cNvPr id="9" name="ZoneTexte 8">
            <a:extLst>
              <a:ext uri="{FF2B5EF4-FFF2-40B4-BE49-F238E27FC236}">
                <a16:creationId xmlns:a16="http://schemas.microsoft.com/office/drawing/2014/main" id="{1D55743B-ED20-D0A9-DD57-DF2C5DBB72E9}"/>
              </a:ext>
            </a:extLst>
          </p:cNvPr>
          <p:cNvSpPr txBox="1"/>
          <p:nvPr/>
        </p:nvSpPr>
        <p:spPr>
          <a:xfrm>
            <a:off x="1084904" y="1278020"/>
            <a:ext cx="8520492" cy="369332"/>
          </a:xfrm>
          <a:prstGeom prst="rect">
            <a:avLst/>
          </a:prstGeom>
          <a:noFill/>
        </p:spPr>
        <p:txBody>
          <a:bodyPr wrap="square">
            <a:spAutoFit/>
          </a:bodyPr>
          <a:lstStyle/>
          <a:p>
            <a:pPr algn="ctr"/>
            <a:r>
              <a:rPr lang="fr-FR" dirty="0"/>
              <a:t>Prendre conscience de l’intérêt environnemental et patrimonial d’une micro-forêt</a:t>
            </a:r>
          </a:p>
        </p:txBody>
      </p:sp>
      <p:sp>
        <p:nvSpPr>
          <p:cNvPr id="10" name="ZoneTexte 9">
            <a:extLst>
              <a:ext uri="{FF2B5EF4-FFF2-40B4-BE49-F238E27FC236}">
                <a16:creationId xmlns:a16="http://schemas.microsoft.com/office/drawing/2014/main" id="{2A541C6D-EDB9-80A6-2572-A1526375D61B}"/>
              </a:ext>
            </a:extLst>
          </p:cNvPr>
          <p:cNvSpPr txBox="1"/>
          <p:nvPr/>
        </p:nvSpPr>
        <p:spPr>
          <a:xfrm>
            <a:off x="1084904" y="2176930"/>
            <a:ext cx="5181672" cy="369332"/>
          </a:xfrm>
          <a:prstGeom prst="rect">
            <a:avLst/>
          </a:prstGeom>
          <a:noFill/>
        </p:spPr>
        <p:txBody>
          <a:bodyPr wrap="square">
            <a:spAutoFit/>
          </a:bodyPr>
          <a:lstStyle/>
          <a:p>
            <a:pPr algn="ctr"/>
            <a:r>
              <a:rPr lang="fr-FR" dirty="0"/>
              <a:t>Attirer l’attention sur l’individualité des arbres</a:t>
            </a:r>
          </a:p>
        </p:txBody>
      </p:sp>
      <p:sp>
        <p:nvSpPr>
          <p:cNvPr id="12" name="ZoneTexte 11">
            <a:extLst>
              <a:ext uri="{FF2B5EF4-FFF2-40B4-BE49-F238E27FC236}">
                <a16:creationId xmlns:a16="http://schemas.microsoft.com/office/drawing/2014/main" id="{781D7EC5-68AC-21FA-AE8D-64573E677B85}"/>
              </a:ext>
            </a:extLst>
          </p:cNvPr>
          <p:cNvSpPr txBox="1"/>
          <p:nvPr/>
        </p:nvSpPr>
        <p:spPr>
          <a:xfrm>
            <a:off x="1320751" y="3133659"/>
            <a:ext cx="8284645" cy="369332"/>
          </a:xfrm>
          <a:prstGeom prst="rect">
            <a:avLst/>
          </a:prstGeom>
          <a:noFill/>
        </p:spPr>
        <p:txBody>
          <a:bodyPr wrap="square">
            <a:spAutoFit/>
          </a:bodyPr>
          <a:lstStyle/>
          <a:p>
            <a:pPr algn="l"/>
            <a:r>
              <a:rPr lang="fr-FR"/>
              <a:t>Prendre conscience de la croissance des arbres selon plusieurs critères</a:t>
            </a:r>
            <a:endParaRPr lang="fr-FR" dirty="0"/>
          </a:p>
        </p:txBody>
      </p:sp>
      <p:sp>
        <p:nvSpPr>
          <p:cNvPr id="14" name="ZoneTexte 13">
            <a:extLst>
              <a:ext uri="{FF2B5EF4-FFF2-40B4-BE49-F238E27FC236}">
                <a16:creationId xmlns:a16="http://schemas.microsoft.com/office/drawing/2014/main" id="{3B226060-53A0-09B4-00D7-99A320EEDEDD}"/>
              </a:ext>
            </a:extLst>
          </p:cNvPr>
          <p:cNvSpPr txBox="1"/>
          <p:nvPr/>
        </p:nvSpPr>
        <p:spPr>
          <a:xfrm>
            <a:off x="1320751" y="4090388"/>
            <a:ext cx="7396993" cy="400110"/>
          </a:xfrm>
          <a:prstGeom prst="rect">
            <a:avLst/>
          </a:prstGeom>
          <a:noFill/>
        </p:spPr>
        <p:txBody>
          <a:bodyPr wrap="square">
            <a:spAutoFit/>
          </a:bodyPr>
          <a:lstStyle/>
          <a:p>
            <a:r>
              <a:rPr lang="fr-FR" sz="2000" b="0" i="0" u="none" strike="noStrike" baseline="0" dirty="0">
                <a:solidFill>
                  <a:srgbClr val="000000"/>
                </a:solidFill>
                <a:latin typeface="Calibri" panose="020F0502020204030204" pitchFamily="34" charset="0"/>
              </a:rPr>
              <a:t> </a:t>
            </a:r>
            <a:r>
              <a:rPr lang="fr-FR" sz="1800" b="0" i="0" u="none" strike="noStrike" baseline="0" dirty="0">
                <a:solidFill>
                  <a:srgbClr val="000000"/>
                </a:solidFill>
                <a:latin typeface="Calibri" panose="020F0502020204030204" pitchFamily="34" charset="0"/>
              </a:rPr>
              <a:t>Evaluation du stock de bois sur pied et son équivalent en énergie</a:t>
            </a:r>
            <a:endParaRPr lang="fr-FR" dirty="0"/>
          </a:p>
        </p:txBody>
      </p:sp>
      <p:sp>
        <p:nvSpPr>
          <p:cNvPr id="15" name="ZoneTexte 14">
            <a:extLst>
              <a:ext uri="{FF2B5EF4-FFF2-40B4-BE49-F238E27FC236}">
                <a16:creationId xmlns:a16="http://schemas.microsoft.com/office/drawing/2014/main" id="{4008AEDB-D4DC-7408-C157-1BFA5C54A3AB}"/>
              </a:ext>
            </a:extLst>
          </p:cNvPr>
          <p:cNvSpPr txBox="1"/>
          <p:nvPr/>
        </p:nvSpPr>
        <p:spPr>
          <a:xfrm>
            <a:off x="1320751" y="5048770"/>
            <a:ext cx="1808343" cy="400110"/>
          </a:xfrm>
          <a:prstGeom prst="rect">
            <a:avLst/>
          </a:prstGeom>
          <a:noFill/>
        </p:spPr>
        <p:txBody>
          <a:bodyPr wrap="square">
            <a:spAutoFit/>
          </a:bodyPr>
          <a:lstStyle/>
          <a:p>
            <a:r>
              <a:rPr lang="fr-FR" sz="2000" b="0" i="0" u="none" strike="noStrike" baseline="0" dirty="0">
                <a:solidFill>
                  <a:srgbClr val="000000"/>
                </a:solidFill>
                <a:latin typeface="Calibri" panose="020F0502020204030204" pitchFamily="34" charset="0"/>
              </a:rPr>
              <a:t> </a:t>
            </a:r>
            <a:r>
              <a:rPr lang="fr-FR" sz="1800" b="0" i="0" u="none" strike="noStrike" baseline="0" dirty="0">
                <a:solidFill>
                  <a:srgbClr val="000000"/>
                </a:solidFill>
                <a:latin typeface="Calibri" panose="020F0502020204030204" pitchFamily="34" charset="0"/>
              </a:rPr>
              <a:t>Bilan carbone</a:t>
            </a:r>
            <a:endParaRPr lang="fr-FR" dirty="0"/>
          </a:p>
        </p:txBody>
      </p:sp>
      <p:sp>
        <p:nvSpPr>
          <p:cNvPr id="16" name="ZoneTexte 15">
            <a:extLst>
              <a:ext uri="{FF2B5EF4-FFF2-40B4-BE49-F238E27FC236}">
                <a16:creationId xmlns:a16="http://schemas.microsoft.com/office/drawing/2014/main" id="{9572A7A7-BB23-9DBF-067A-D53195B82F9F}"/>
              </a:ext>
            </a:extLst>
          </p:cNvPr>
          <p:cNvSpPr txBox="1"/>
          <p:nvPr/>
        </p:nvSpPr>
        <p:spPr>
          <a:xfrm>
            <a:off x="1320752" y="6037025"/>
            <a:ext cx="3293194" cy="400110"/>
          </a:xfrm>
          <a:prstGeom prst="rect">
            <a:avLst/>
          </a:prstGeom>
          <a:noFill/>
        </p:spPr>
        <p:txBody>
          <a:bodyPr wrap="square">
            <a:spAutoFit/>
          </a:bodyPr>
          <a:lstStyle/>
          <a:p>
            <a:r>
              <a:rPr lang="fr-FR" sz="2000" b="0" i="0" u="none" strike="noStrike" baseline="0" dirty="0">
                <a:solidFill>
                  <a:srgbClr val="000000"/>
                </a:solidFill>
                <a:latin typeface="Calibri" panose="020F0502020204030204" pitchFamily="34" charset="0"/>
              </a:rPr>
              <a:t>Bilan économique théorique</a:t>
            </a:r>
            <a:endParaRPr lang="fr-FR" dirty="0"/>
          </a:p>
        </p:txBody>
      </p:sp>
    </p:spTree>
    <p:extLst>
      <p:ext uri="{BB962C8B-B14F-4D97-AF65-F5344CB8AC3E}">
        <p14:creationId xmlns:p14="http://schemas.microsoft.com/office/powerpoint/2010/main" val="417315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0-#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75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p:stCondLst>
                              <p:cond delay="75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750"/>
                            </p:stCondLst>
                            <p:childTnLst>
                              <p:par>
                                <p:cTn id="26" presetID="1"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750"/>
                            </p:stCondLst>
                            <p:childTnLst>
                              <p:par>
                                <p:cTn id="29" presetID="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750"/>
                                        <p:tgtEl>
                                          <p:spTgt spid="9"/>
                                        </p:tgtEl>
                                      </p:cBhvr>
                                    </p:animEffec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750"/>
                                        <p:tgtEl>
                                          <p:spTgt spid="10"/>
                                        </p:tgtEl>
                                      </p:cBhvr>
                                    </p:animEffect>
                                  </p:childTnLst>
                                </p:cTn>
                              </p:par>
                            </p:childTnLst>
                          </p:cTn>
                        </p:par>
                        <p:par>
                          <p:cTn id="39" fill="hold">
                            <p:stCondLst>
                              <p:cond delay="225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750"/>
                                        <p:tgtEl>
                                          <p:spTgt spid="12"/>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cTn>
                              </p:par>
                            </p:childTnLst>
                          </p:cTn>
                        </p:par>
                        <p:par>
                          <p:cTn id="47" fill="hold">
                            <p:stCondLst>
                              <p:cond delay="3750"/>
                            </p:stCondLst>
                            <p:childTnLst>
                              <p:par>
                                <p:cTn id="48" presetID="22" presetClass="entr" presetSubtype="8"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750"/>
                                        <p:tgtEl>
                                          <p:spTgt spid="15"/>
                                        </p:tgtEl>
                                      </p:cBhvr>
                                    </p:animEffect>
                                  </p:childTnLst>
                                </p:cTn>
                              </p:par>
                            </p:childTnLst>
                          </p:cTn>
                        </p:par>
                        <p:par>
                          <p:cTn id="51" fill="hold">
                            <p:stCondLst>
                              <p:cond delay="45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2" grpId="0"/>
      <p:bldP spid="14" grpId="0"/>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70ED499-5E04-E6BC-D131-7430C9089A70}"/>
              </a:ext>
            </a:extLst>
          </p:cNvPr>
          <p:cNvPicPr>
            <a:picLocks noChangeAspect="1"/>
          </p:cNvPicPr>
          <p:nvPr/>
        </p:nvPicPr>
        <p:blipFill>
          <a:blip r:embed="rId2"/>
          <a:stretch>
            <a:fillRect/>
          </a:stretch>
        </p:blipFill>
        <p:spPr>
          <a:xfrm>
            <a:off x="761998" y="0"/>
            <a:ext cx="11430001" cy="6858000"/>
          </a:xfrm>
          <a:prstGeom prst="rect">
            <a:avLst/>
          </a:prstGeom>
        </p:spPr>
      </p:pic>
      <p:pic>
        <p:nvPicPr>
          <p:cNvPr id="4" name="Image 3">
            <a:extLst>
              <a:ext uri="{FF2B5EF4-FFF2-40B4-BE49-F238E27FC236}">
                <a16:creationId xmlns:a16="http://schemas.microsoft.com/office/drawing/2014/main" id="{8DC9B88C-3A4A-B206-1C05-881CC06F51B4}"/>
              </a:ext>
            </a:extLst>
          </p:cNvPr>
          <p:cNvPicPr>
            <a:picLocks noChangeAspect="1"/>
          </p:cNvPicPr>
          <p:nvPr/>
        </p:nvPicPr>
        <p:blipFill>
          <a:blip r:embed="rId3"/>
          <a:stretch>
            <a:fillRect/>
          </a:stretch>
        </p:blipFill>
        <p:spPr>
          <a:xfrm>
            <a:off x="7416249" y="263778"/>
            <a:ext cx="4561254" cy="3781750"/>
          </a:xfrm>
          <a:prstGeom prst="rect">
            <a:avLst/>
          </a:prstGeom>
        </p:spPr>
      </p:pic>
      <p:pic>
        <p:nvPicPr>
          <p:cNvPr id="6" name="Image 5">
            <a:extLst>
              <a:ext uri="{FF2B5EF4-FFF2-40B4-BE49-F238E27FC236}">
                <a16:creationId xmlns:a16="http://schemas.microsoft.com/office/drawing/2014/main" id="{84150507-0400-1150-5036-79ACCB3331ED}"/>
              </a:ext>
            </a:extLst>
          </p:cNvPr>
          <p:cNvPicPr>
            <a:picLocks noChangeAspect="1"/>
          </p:cNvPicPr>
          <p:nvPr/>
        </p:nvPicPr>
        <p:blipFill>
          <a:blip r:embed="rId4"/>
          <a:stretch>
            <a:fillRect/>
          </a:stretch>
        </p:blipFill>
        <p:spPr>
          <a:xfrm>
            <a:off x="1863894" y="331963"/>
            <a:ext cx="4112032" cy="3097037"/>
          </a:xfrm>
          <a:prstGeom prst="rect">
            <a:avLst/>
          </a:prstGeom>
        </p:spPr>
      </p:pic>
      <p:pic>
        <p:nvPicPr>
          <p:cNvPr id="8" name="Image 7">
            <a:extLst>
              <a:ext uri="{FF2B5EF4-FFF2-40B4-BE49-F238E27FC236}">
                <a16:creationId xmlns:a16="http://schemas.microsoft.com/office/drawing/2014/main" id="{4811807E-9EC8-1211-E54F-E7CEAE414771}"/>
              </a:ext>
            </a:extLst>
          </p:cNvPr>
          <p:cNvPicPr>
            <a:picLocks noChangeAspect="1"/>
          </p:cNvPicPr>
          <p:nvPr/>
        </p:nvPicPr>
        <p:blipFill>
          <a:blip r:embed="rId5"/>
          <a:stretch>
            <a:fillRect/>
          </a:stretch>
        </p:blipFill>
        <p:spPr>
          <a:xfrm>
            <a:off x="2719736" y="3604721"/>
            <a:ext cx="4112032" cy="3077558"/>
          </a:xfrm>
          <a:prstGeom prst="rect">
            <a:avLst/>
          </a:prstGeom>
        </p:spPr>
      </p:pic>
      <p:pic>
        <p:nvPicPr>
          <p:cNvPr id="9" name="Image 8" descr="Une image contenant plante, arbre, feuille, branche&#10;&#10;Description générée automatiquement">
            <a:extLst>
              <a:ext uri="{FF2B5EF4-FFF2-40B4-BE49-F238E27FC236}">
                <a16:creationId xmlns:a16="http://schemas.microsoft.com/office/drawing/2014/main" id="{EC3807A8-7371-5A66-8369-431947C621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55553" flipH="1">
            <a:off x="97212" y="1541552"/>
            <a:ext cx="1872252" cy="3104253"/>
          </a:xfrm>
          <a:prstGeom prst="rect">
            <a:avLst/>
          </a:prstGeom>
        </p:spPr>
      </p:pic>
      <p:pic>
        <p:nvPicPr>
          <p:cNvPr id="10" name="Image 9" descr="Une image contenant plante, arbre, feuille, branche&#10;&#10;Description générée automatiquement">
            <a:extLst>
              <a:ext uri="{FF2B5EF4-FFF2-40B4-BE49-F238E27FC236}">
                <a16:creationId xmlns:a16="http://schemas.microsoft.com/office/drawing/2014/main" id="{E6C62E20-918A-70AB-12E5-CB9CCEA37E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77917">
            <a:off x="246503" y="134751"/>
            <a:ext cx="1872252" cy="3104253"/>
          </a:xfrm>
          <a:prstGeom prst="rect">
            <a:avLst/>
          </a:prstGeom>
        </p:spPr>
      </p:pic>
      <p:pic>
        <p:nvPicPr>
          <p:cNvPr id="12" name="Image 11" descr="Une image contenant Caractère coloré, Graphique, vert, graphique vectoriel&#10;&#10;Description générée automatiquement">
            <a:extLst>
              <a:ext uri="{FF2B5EF4-FFF2-40B4-BE49-F238E27FC236}">
                <a16:creationId xmlns:a16="http://schemas.microsoft.com/office/drawing/2014/main" id="{40C77C18-FCAF-754B-72F9-CEC4F1878B57}"/>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8653341" flipH="1">
            <a:off x="8386293" y="3757425"/>
            <a:ext cx="2547768" cy="2476114"/>
          </a:xfrm>
          <a:prstGeom prst="rect">
            <a:avLst/>
          </a:prstGeom>
        </p:spPr>
      </p:pic>
      <p:sp>
        <p:nvSpPr>
          <p:cNvPr id="11" name="ZoneTexte 10">
            <a:extLst>
              <a:ext uri="{FF2B5EF4-FFF2-40B4-BE49-F238E27FC236}">
                <a16:creationId xmlns:a16="http://schemas.microsoft.com/office/drawing/2014/main" id="{620C2DE0-EC5D-3F4E-8343-D938C022824F}"/>
              </a:ext>
            </a:extLst>
          </p:cNvPr>
          <p:cNvSpPr txBox="1"/>
          <p:nvPr/>
        </p:nvSpPr>
        <p:spPr>
          <a:xfrm>
            <a:off x="8574124" y="5116214"/>
            <a:ext cx="1819613" cy="400110"/>
          </a:xfrm>
          <a:prstGeom prst="rect">
            <a:avLst/>
          </a:prstGeom>
          <a:noFill/>
        </p:spPr>
        <p:txBody>
          <a:bodyPr wrap="square">
            <a:spAutoFit/>
          </a:bodyPr>
          <a:lstStyle/>
          <a:p>
            <a:r>
              <a:rPr lang="fr-FR" sz="2000" b="0" i="0" u="none" strike="noStrike" baseline="0" dirty="0">
                <a:solidFill>
                  <a:srgbClr val="000000"/>
                </a:solidFill>
                <a:latin typeface="Calibri" panose="020F0502020204030204" pitchFamily="34" charset="0"/>
              </a:rPr>
              <a:t> 28 participants</a:t>
            </a:r>
            <a:endParaRPr lang="fr-FR" dirty="0"/>
          </a:p>
        </p:txBody>
      </p:sp>
      <p:pic>
        <p:nvPicPr>
          <p:cNvPr id="13" name="Image 12" descr="Une image contenant Caractère coloré, Graphique, vert, graphique vectoriel&#10;&#10;Description générée automatiquement">
            <a:extLst>
              <a:ext uri="{FF2B5EF4-FFF2-40B4-BE49-F238E27FC236}">
                <a16:creationId xmlns:a16="http://schemas.microsoft.com/office/drawing/2014/main" id="{45315316-F7B6-433E-4531-3C508BD804FC}"/>
              </a:ext>
            </a:extLst>
          </p:cNvPr>
          <p:cNvPicPr>
            <a:picLocks noChangeAspect="1"/>
          </p:cNvPicPr>
          <p:nvPr/>
        </p:nvPicPr>
        <p:blipFill>
          <a:blip r:embed="rId9">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rot="2946659">
            <a:off x="10838157" y="5044520"/>
            <a:ext cx="798418" cy="775963"/>
          </a:xfrm>
          <a:prstGeom prst="rect">
            <a:avLst/>
          </a:prstGeom>
        </p:spPr>
      </p:pic>
      <p:pic>
        <p:nvPicPr>
          <p:cNvPr id="14" name="Image 13" descr="Une image contenant Caractère coloré, Graphique, vert, graphique vectoriel&#10;&#10;Description générée automatiquement">
            <a:extLst>
              <a:ext uri="{FF2B5EF4-FFF2-40B4-BE49-F238E27FC236}">
                <a16:creationId xmlns:a16="http://schemas.microsoft.com/office/drawing/2014/main" id="{16FE57CF-A950-841C-1502-0369836851CE}"/>
              </a:ext>
            </a:extLst>
          </p:cNvPr>
          <p:cNvPicPr>
            <a:picLocks noChangeAspect="1"/>
          </p:cNvPicPr>
          <p:nvPr/>
        </p:nvPicPr>
        <p:blipFill>
          <a:blip r:embed="rId10">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rot="1583497" flipH="1">
            <a:off x="10324201" y="4226020"/>
            <a:ext cx="1339095" cy="1301434"/>
          </a:xfrm>
          <a:prstGeom prst="rect">
            <a:avLst/>
          </a:prstGeom>
        </p:spPr>
      </p:pic>
    </p:spTree>
    <p:extLst>
      <p:ext uri="{BB962C8B-B14F-4D97-AF65-F5344CB8AC3E}">
        <p14:creationId xmlns:p14="http://schemas.microsoft.com/office/powerpoint/2010/main" val="1105952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2000"/>
                                        <p:tgtEl>
                                          <p:spTgt spid="4"/>
                                        </p:tgtEl>
                                      </p:cBhvr>
                                    </p:animEffect>
                                  </p:childTnLst>
                                </p:cTn>
                              </p:par>
                            </p:childTnLst>
                          </p:cTn>
                        </p:par>
                        <p:par>
                          <p:cTn id="8" fill="hold">
                            <p:stCondLst>
                              <p:cond delay="2000"/>
                            </p:stCondLst>
                            <p:childTnLst>
                              <p:par>
                                <p:cTn id="9" presetID="4" presetClass="entr" presetSubtype="3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out)">
                                      <p:cBhvr>
                                        <p:cTn id="11" dur="2000"/>
                                        <p:tgtEl>
                                          <p:spTgt spid="6"/>
                                        </p:tgtEl>
                                      </p:cBhvr>
                                    </p:animEffect>
                                  </p:childTnLst>
                                </p:cTn>
                              </p:par>
                            </p:childTnLst>
                          </p:cTn>
                        </p:par>
                        <p:par>
                          <p:cTn id="12" fill="hold">
                            <p:stCondLst>
                              <p:cond delay="4000"/>
                            </p:stCondLst>
                            <p:childTnLst>
                              <p:par>
                                <p:cTn id="13" presetID="4" presetClass="entr" presetSubtype="3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out)">
                                      <p:cBhvr>
                                        <p:cTn id="15" dur="2000"/>
                                        <p:tgtEl>
                                          <p:spTgt spid="8"/>
                                        </p:tgtEl>
                                      </p:cBhvr>
                                    </p:animEffect>
                                  </p:childTnLst>
                                </p:cTn>
                              </p:par>
                            </p:childTnLst>
                          </p:cTn>
                        </p:par>
                        <p:par>
                          <p:cTn id="16" fill="hold">
                            <p:stCondLst>
                              <p:cond delay="6000"/>
                            </p:stCondLst>
                            <p:childTnLst>
                              <p:par>
                                <p:cTn id="17" presetID="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6500"/>
                            </p:stCondLst>
                            <p:childTnLst>
                              <p:par>
                                <p:cTn id="22" presetID="2" presetClass="entr" presetSubtype="8"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par>
                          <p:cTn id="26" fill="hold">
                            <p:stCondLst>
                              <p:cond delay="7000"/>
                            </p:stCondLst>
                            <p:childTnLst>
                              <p:par>
                                <p:cTn id="27" presetID="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7500"/>
                            </p:stCondLst>
                            <p:childTnLst>
                              <p:par>
                                <p:cTn id="32" presetID="1"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p:stCondLst>
                              <p:cond delay="7500"/>
                            </p:stCondLst>
                            <p:childTnLst>
                              <p:par>
                                <p:cTn id="35" presetID="22" presetClass="entr" presetSubtype="1"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750"/>
                                        <p:tgtEl>
                                          <p:spTgt spid="10"/>
                                        </p:tgtEl>
                                      </p:cBhvr>
                                    </p:animEffect>
                                  </p:childTnLst>
                                </p:cTn>
                              </p:par>
                            </p:childTnLst>
                          </p:cTn>
                        </p:par>
                        <p:par>
                          <p:cTn id="38" fill="hold">
                            <p:stCondLst>
                              <p:cond delay="8250"/>
                            </p:stCondLst>
                            <p:childTnLst>
                              <p:par>
                                <p:cTn id="39" presetID="22" presetClass="entr" presetSubtype="1"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Image 15" descr="Une image contenant contre-plaqué, Bloc de bois, en bois, bois&#10;&#10;Description générée automatiquement">
            <a:extLst>
              <a:ext uri="{FF2B5EF4-FFF2-40B4-BE49-F238E27FC236}">
                <a16:creationId xmlns:a16="http://schemas.microsoft.com/office/drawing/2014/main" id="{844300A4-140C-9D2A-4705-9421CE13E173}"/>
              </a:ext>
            </a:extLst>
          </p:cNvPr>
          <p:cNvPicPr>
            <a:picLocks noChangeAspect="1"/>
          </p:cNvPicPr>
          <p:nvPr/>
        </p:nvPicPr>
        <p:blipFill rotWithShape="1">
          <a:blip r:embed="rId2">
            <a:extLst>
              <a:ext uri="{28A0092B-C50C-407E-A947-70E740481C1C}">
                <a14:useLocalDpi xmlns:a14="http://schemas.microsoft.com/office/drawing/2010/main" val="0"/>
              </a:ext>
            </a:extLst>
          </a:blip>
          <a:srcRect l="7251" t="36750" r="6000" b="33417"/>
          <a:stretch/>
        </p:blipFill>
        <p:spPr>
          <a:xfrm>
            <a:off x="770622" y="-19263"/>
            <a:ext cx="7063197" cy="1214517"/>
          </a:xfrm>
          <a:prstGeom prst="rect">
            <a:avLst/>
          </a:prstGeom>
        </p:spPr>
      </p:pic>
      <p:sp>
        <p:nvSpPr>
          <p:cNvPr id="2" name="Titre 1">
            <a:extLst>
              <a:ext uri="{FF2B5EF4-FFF2-40B4-BE49-F238E27FC236}">
                <a16:creationId xmlns:a16="http://schemas.microsoft.com/office/drawing/2014/main" id="{1678B351-C1B8-413A-1B45-4F9336670D9B}"/>
              </a:ext>
            </a:extLst>
          </p:cNvPr>
          <p:cNvSpPr txBox="1">
            <a:spLocks/>
          </p:cNvSpPr>
          <p:nvPr/>
        </p:nvSpPr>
        <p:spPr>
          <a:xfrm>
            <a:off x="1572419" y="298772"/>
            <a:ext cx="3350072" cy="56896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fr-FR" sz="4400" b="1" dirty="0">
                <a:latin typeface="Aldhabi" panose="01000000000000000000" pitchFamily="2" charset="-78"/>
                <a:cs typeface="Aldhabi" panose="01000000000000000000" pitchFamily="2" charset="-78"/>
              </a:rPr>
              <a:t>CONCLUSION  </a:t>
            </a:r>
          </a:p>
        </p:txBody>
      </p:sp>
      <p:sp>
        <p:nvSpPr>
          <p:cNvPr id="3" name="ZoneTexte 2">
            <a:extLst>
              <a:ext uri="{FF2B5EF4-FFF2-40B4-BE49-F238E27FC236}">
                <a16:creationId xmlns:a16="http://schemas.microsoft.com/office/drawing/2014/main" id="{840BECEF-08F3-E22E-4639-1E3C2C6BB1A9}"/>
              </a:ext>
            </a:extLst>
          </p:cNvPr>
          <p:cNvSpPr txBox="1"/>
          <p:nvPr/>
        </p:nvSpPr>
        <p:spPr>
          <a:xfrm>
            <a:off x="770622" y="1201588"/>
            <a:ext cx="7431248" cy="646331"/>
          </a:xfrm>
          <a:prstGeom prst="rect">
            <a:avLst/>
          </a:prstGeom>
          <a:noFill/>
        </p:spPr>
        <p:txBody>
          <a:bodyPr wrap="square">
            <a:spAutoFit/>
          </a:bodyPr>
          <a:lstStyle/>
          <a:p>
            <a:pPr algn="ctr"/>
            <a:r>
              <a:rPr lang="fr-FR" dirty="0"/>
              <a:t>Ce bosquet est un espace naturel remarquable dans un milieu urbain </a:t>
            </a:r>
          </a:p>
          <a:p>
            <a:pPr algn="ctr"/>
            <a:r>
              <a:rPr lang="fr-FR" dirty="0"/>
              <a:t>cela constitue une micro-forêt avec bienfaits qui en résultent :</a:t>
            </a:r>
          </a:p>
        </p:txBody>
      </p:sp>
      <p:sp>
        <p:nvSpPr>
          <p:cNvPr id="4" name="ZoneTexte 3">
            <a:extLst>
              <a:ext uri="{FF2B5EF4-FFF2-40B4-BE49-F238E27FC236}">
                <a16:creationId xmlns:a16="http://schemas.microsoft.com/office/drawing/2014/main" id="{545305CE-0207-8D5D-12DD-6B9E14DCEF60}"/>
              </a:ext>
            </a:extLst>
          </p:cNvPr>
          <p:cNvSpPr txBox="1"/>
          <p:nvPr/>
        </p:nvSpPr>
        <p:spPr>
          <a:xfrm>
            <a:off x="1395295" y="2044954"/>
            <a:ext cx="8520492" cy="369332"/>
          </a:xfrm>
          <a:prstGeom prst="rect">
            <a:avLst/>
          </a:prstGeom>
          <a:noFill/>
        </p:spPr>
        <p:txBody>
          <a:bodyPr wrap="square">
            <a:spAutoFit/>
          </a:bodyPr>
          <a:lstStyle/>
          <a:p>
            <a:pPr algn="ctr"/>
            <a:r>
              <a:rPr lang="fr-FR" b="1" dirty="0"/>
              <a:t>Amélioration de la qualité</a:t>
            </a:r>
            <a:r>
              <a:rPr lang="fr-FR" dirty="0"/>
              <a:t> de l’air par fixation du carbone</a:t>
            </a:r>
          </a:p>
        </p:txBody>
      </p:sp>
      <p:sp>
        <p:nvSpPr>
          <p:cNvPr id="5" name="ZoneTexte 4">
            <a:extLst>
              <a:ext uri="{FF2B5EF4-FFF2-40B4-BE49-F238E27FC236}">
                <a16:creationId xmlns:a16="http://schemas.microsoft.com/office/drawing/2014/main" id="{036998BE-B70D-16A3-CA93-2201973498D7}"/>
              </a:ext>
            </a:extLst>
          </p:cNvPr>
          <p:cNvSpPr txBox="1"/>
          <p:nvPr/>
        </p:nvSpPr>
        <p:spPr>
          <a:xfrm>
            <a:off x="2074804" y="2822693"/>
            <a:ext cx="7396992" cy="369332"/>
          </a:xfrm>
          <a:prstGeom prst="rect">
            <a:avLst/>
          </a:prstGeom>
          <a:noFill/>
        </p:spPr>
        <p:txBody>
          <a:bodyPr wrap="square">
            <a:spAutoFit/>
          </a:bodyPr>
          <a:lstStyle/>
          <a:p>
            <a:pPr algn="ctr"/>
            <a:r>
              <a:rPr lang="fr-FR" b="1" dirty="0"/>
              <a:t>Régulation de la température </a:t>
            </a:r>
            <a:r>
              <a:rPr lang="fr-FR" dirty="0"/>
              <a:t>: Ombrage et ilot de fraicheur</a:t>
            </a:r>
          </a:p>
        </p:txBody>
      </p:sp>
      <p:sp>
        <p:nvSpPr>
          <p:cNvPr id="6" name="ZoneTexte 5">
            <a:extLst>
              <a:ext uri="{FF2B5EF4-FFF2-40B4-BE49-F238E27FC236}">
                <a16:creationId xmlns:a16="http://schemas.microsoft.com/office/drawing/2014/main" id="{088AD899-9737-9D3F-25DA-0576A6668A90}"/>
              </a:ext>
            </a:extLst>
          </p:cNvPr>
          <p:cNvSpPr txBox="1"/>
          <p:nvPr/>
        </p:nvSpPr>
        <p:spPr>
          <a:xfrm>
            <a:off x="2777876" y="3468903"/>
            <a:ext cx="8284645" cy="369332"/>
          </a:xfrm>
          <a:prstGeom prst="rect">
            <a:avLst/>
          </a:prstGeom>
          <a:noFill/>
        </p:spPr>
        <p:txBody>
          <a:bodyPr wrap="square">
            <a:spAutoFit/>
          </a:bodyPr>
          <a:lstStyle/>
          <a:p>
            <a:pPr algn="l"/>
            <a:r>
              <a:rPr lang="fr-FR" b="1" dirty="0"/>
              <a:t>Conservation de la biodiversité </a:t>
            </a:r>
            <a:r>
              <a:rPr lang="fr-FR" dirty="0"/>
              <a:t>: Refuge pour insectes et petite faune locale</a:t>
            </a:r>
          </a:p>
        </p:txBody>
      </p:sp>
      <p:sp>
        <p:nvSpPr>
          <p:cNvPr id="7" name="ZoneTexte 6">
            <a:extLst>
              <a:ext uri="{FF2B5EF4-FFF2-40B4-BE49-F238E27FC236}">
                <a16:creationId xmlns:a16="http://schemas.microsoft.com/office/drawing/2014/main" id="{847A079B-ECC5-B3EF-0DAF-8349A003814B}"/>
              </a:ext>
            </a:extLst>
          </p:cNvPr>
          <p:cNvSpPr txBox="1"/>
          <p:nvPr/>
        </p:nvSpPr>
        <p:spPr>
          <a:xfrm>
            <a:off x="2788823" y="4134111"/>
            <a:ext cx="9140321" cy="646331"/>
          </a:xfrm>
          <a:prstGeom prst="rect">
            <a:avLst/>
          </a:prstGeom>
          <a:noFill/>
        </p:spPr>
        <p:txBody>
          <a:bodyPr wrap="square">
            <a:spAutoFit/>
          </a:bodyPr>
          <a:lstStyle/>
          <a:p>
            <a:r>
              <a:rPr lang="fr-FR" sz="1800" b="0" i="0" u="none" strike="noStrike" baseline="0" dirty="0">
                <a:solidFill>
                  <a:srgbClr val="000000"/>
                </a:solidFill>
                <a:latin typeface="Calibri" panose="020F0502020204030204" pitchFamily="34" charset="0"/>
              </a:rPr>
              <a:t>L’analyse met en évidence un faible intérêt économique mais un </a:t>
            </a:r>
            <a:r>
              <a:rPr lang="fr-FR" sz="1800" b="1" i="0" u="none" strike="noStrike" baseline="0" dirty="0">
                <a:solidFill>
                  <a:srgbClr val="000000"/>
                </a:solidFill>
                <a:latin typeface="Calibri" panose="020F0502020204030204" pitchFamily="34" charset="0"/>
              </a:rPr>
              <a:t>fort intérêt environnemental</a:t>
            </a:r>
            <a:r>
              <a:rPr lang="fr-FR" sz="1800" b="0" i="0" u="none" strike="noStrike" baseline="0" dirty="0">
                <a:solidFill>
                  <a:srgbClr val="000000"/>
                </a:solidFill>
                <a:latin typeface="Calibri" panose="020F0502020204030204" pitchFamily="34" charset="0"/>
              </a:rPr>
              <a:t>, cela justifie sa conservation en l’état et son </a:t>
            </a:r>
            <a:r>
              <a:rPr lang="fr-FR" sz="1800" b="1" i="0" u="none" strike="noStrike" baseline="0" dirty="0">
                <a:solidFill>
                  <a:srgbClr val="000000"/>
                </a:solidFill>
                <a:latin typeface="Calibri" panose="020F0502020204030204" pitchFamily="34" charset="0"/>
              </a:rPr>
              <a:t>classement en zone naturelle à conserver</a:t>
            </a:r>
            <a:r>
              <a:rPr lang="fr-FR" sz="1800" b="0" i="0" u="none" strike="noStrike" baseline="0" dirty="0">
                <a:solidFill>
                  <a:srgbClr val="000000"/>
                </a:solidFill>
                <a:latin typeface="Calibri" panose="020F0502020204030204" pitchFamily="34" charset="0"/>
              </a:rPr>
              <a:t>.</a:t>
            </a:r>
            <a:endParaRPr lang="fr-FR" dirty="0"/>
          </a:p>
        </p:txBody>
      </p:sp>
      <p:sp>
        <p:nvSpPr>
          <p:cNvPr id="8" name="ZoneTexte 7">
            <a:extLst>
              <a:ext uri="{FF2B5EF4-FFF2-40B4-BE49-F238E27FC236}">
                <a16:creationId xmlns:a16="http://schemas.microsoft.com/office/drawing/2014/main" id="{E4AA0E7A-076D-1F21-C2DE-D6A1ABAABAE4}"/>
              </a:ext>
            </a:extLst>
          </p:cNvPr>
          <p:cNvSpPr txBox="1"/>
          <p:nvPr/>
        </p:nvSpPr>
        <p:spPr>
          <a:xfrm>
            <a:off x="2804400" y="4913345"/>
            <a:ext cx="9140321" cy="646331"/>
          </a:xfrm>
          <a:prstGeom prst="rect">
            <a:avLst/>
          </a:prstGeom>
          <a:noFill/>
        </p:spPr>
        <p:txBody>
          <a:bodyPr wrap="square">
            <a:spAutoFit/>
          </a:bodyPr>
          <a:lstStyle/>
          <a:p>
            <a:r>
              <a:rPr lang="fr-FR" sz="1800" b="0" i="0" u="none" strike="noStrike" baseline="0" dirty="0">
                <a:solidFill>
                  <a:srgbClr val="000000"/>
                </a:solidFill>
                <a:latin typeface="Calibri" panose="020F0502020204030204" pitchFamily="34" charset="0"/>
              </a:rPr>
              <a:t>D’autre part cela peut être un </a:t>
            </a:r>
            <a:r>
              <a:rPr lang="fr-FR" sz="1800" b="1" i="0" u="none" strike="noStrike" baseline="0" dirty="0">
                <a:solidFill>
                  <a:srgbClr val="000000"/>
                </a:solidFill>
                <a:latin typeface="Calibri" panose="020F0502020204030204" pitchFamily="34" charset="0"/>
              </a:rPr>
              <a:t>outil pédagogique et de communication </a:t>
            </a:r>
            <a:r>
              <a:rPr lang="fr-FR" sz="1800" b="0" i="0" u="none" strike="noStrike" baseline="0" dirty="0">
                <a:solidFill>
                  <a:srgbClr val="000000"/>
                </a:solidFill>
                <a:latin typeface="Calibri" panose="020F0502020204030204" pitchFamily="34" charset="0"/>
              </a:rPr>
              <a:t>par un suivi de la croissance des arbres, de l’évolution de la végétation et de la faune : insecte, nidification ….</a:t>
            </a:r>
            <a:endParaRPr lang="fr-FR" dirty="0"/>
          </a:p>
        </p:txBody>
      </p:sp>
      <p:sp>
        <p:nvSpPr>
          <p:cNvPr id="9" name="ZoneTexte 8">
            <a:extLst>
              <a:ext uri="{FF2B5EF4-FFF2-40B4-BE49-F238E27FC236}">
                <a16:creationId xmlns:a16="http://schemas.microsoft.com/office/drawing/2014/main" id="{E53D69F6-76F5-00BF-38FE-C71511B0E85D}"/>
              </a:ext>
            </a:extLst>
          </p:cNvPr>
          <p:cNvSpPr txBox="1"/>
          <p:nvPr/>
        </p:nvSpPr>
        <p:spPr>
          <a:xfrm>
            <a:off x="2804402" y="5845082"/>
            <a:ext cx="9140321" cy="646331"/>
          </a:xfrm>
          <a:prstGeom prst="rect">
            <a:avLst/>
          </a:prstGeom>
          <a:noFill/>
        </p:spPr>
        <p:txBody>
          <a:bodyPr wrap="square">
            <a:spAutoFit/>
          </a:bodyPr>
          <a:lstStyle/>
          <a:p>
            <a:r>
              <a:rPr lang="fr-FR" sz="1800" b="1" i="0" u="none" strike="noStrike" baseline="0" dirty="0">
                <a:solidFill>
                  <a:srgbClr val="000000"/>
                </a:solidFill>
                <a:latin typeface="Calibri" panose="020F0502020204030204" pitchFamily="34" charset="0"/>
              </a:rPr>
              <a:t>La friche arborée </a:t>
            </a:r>
            <a:r>
              <a:rPr lang="fr-FR" sz="1800" b="0" i="0" u="none" strike="noStrike" baseline="0" dirty="0">
                <a:solidFill>
                  <a:srgbClr val="000000"/>
                </a:solidFill>
                <a:latin typeface="Calibri" panose="020F0502020204030204" pitchFamily="34" charset="0"/>
              </a:rPr>
              <a:t>adjacente devrait été </a:t>
            </a:r>
            <a:r>
              <a:rPr lang="fr-FR" sz="1800" b="1" i="0" u="none" strike="noStrike" baseline="0" dirty="0">
                <a:solidFill>
                  <a:srgbClr val="000000"/>
                </a:solidFill>
                <a:latin typeface="Calibri" panose="020F0502020204030204" pitchFamily="34" charset="0"/>
              </a:rPr>
              <a:t>conservée et enrichie </a:t>
            </a:r>
            <a:r>
              <a:rPr lang="fr-FR" sz="1800" b="0" i="0" u="none" strike="noStrike" baseline="0" dirty="0">
                <a:solidFill>
                  <a:srgbClr val="000000"/>
                </a:solidFill>
                <a:latin typeface="Calibri" panose="020F0502020204030204" pitchFamily="34" charset="0"/>
              </a:rPr>
              <a:t>par plantation d’essences peu communes mais avec un grand intérêt ornemental ou historique.</a:t>
            </a:r>
            <a:endParaRPr lang="fr-FR" dirty="0"/>
          </a:p>
        </p:txBody>
      </p:sp>
      <p:pic>
        <p:nvPicPr>
          <p:cNvPr id="10" name="Image 9" descr="Une image contenant Caractère coloré, Graphique, vert, graphique vectoriel&#10;&#10;Description générée automatiquement">
            <a:extLst>
              <a:ext uri="{FF2B5EF4-FFF2-40B4-BE49-F238E27FC236}">
                <a16:creationId xmlns:a16="http://schemas.microsoft.com/office/drawing/2014/main" id="{A900E206-BF92-A7D6-4182-094CB11B9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53341" flipH="1">
            <a:off x="2105712" y="1865046"/>
            <a:ext cx="584844" cy="568396"/>
          </a:xfrm>
          <a:prstGeom prst="rect">
            <a:avLst/>
          </a:prstGeom>
        </p:spPr>
      </p:pic>
      <p:pic>
        <p:nvPicPr>
          <p:cNvPr id="17" name="Image 16" descr="Une image contenant Caractère coloré, Graphique, vert, graphique vectoriel&#10;&#10;Description générée automatiquement">
            <a:extLst>
              <a:ext uri="{FF2B5EF4-FFF2-40B4-BE49-F238E27FC236}">
                <a16:creationId xmlns:a16="http://schemas.microsoft.com/office/drawing/2014/main" id="{1AD6DB56-BD7E-0C92-602C-522E7356D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53341" flipH="1">
            <a:off x="2105711" y="2610995"/>
            <a:ext cx="584844" cy="568396"/>
          </a:xfrm>
          <a:prstGeom prst="rect">
            <a:avLst/>
          </a:prstGeom>
        </p:spPr>
      </p:pic>
      <p:pic>
        <p:nvPicPr>
          <p:cNvPr id="18" name="Image 17" descr="Une image contenant Caractère coloré, Graphique, vert, graphique vectoriel&#10;&#10;Description générée automatiquement">
            <a:extLst>
              <a:ext uri="{FF2B5EF4-FFF2-40B4-BE49-F238E27FC236}">
                <a16:creationId xmlns:a16="http://schemas.microsoft.com/office/drawing/2014/main" id="{1BCF80CD-0BCB-0420-C3DB-41EEA4617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53341" flipH="1">
            <a:off x="2079188" y="3290977"/>
            <a:ext cx="584844" cy="568396"/>
          </a:xfrm>
          <a:prstGeom prst="rect">
            <a:avLst/>
          </a:prstGeom>
        </p:spPr>
      </p:pic>
      <p:pic>
        <p:nvPicPr>
          <p:cNvPr id="19" name="Image 18" descr="Une image contenant Caractère coloré, Graphique, vert, graphique vectoriel&#10;&#10;Description générée automatiquement">
            <a:extLst>
              <a:ext uri="{FF2B5EF4-FFF2-40B4-BE49-F238E27FC236}">
                <a16:creationId xmlns:a16="http://schemas.microsoft.com/office/drawing/2014/main" id="{35B78FDA-2E22-B73C-1F53-188ED84C7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53341" flipH="1">
            <a:off x="2090134" y="4002705"/>
            <a:ext cx="584844" cy="568396"/>
          </a:xfrm>
          <a:prstGeom prst="rect">
            <a:avLst/>
          </a:prstGeom>
        </p:spPr>
      </p:pic>
      <p:pic>
        <p:nvPicPr>
          <p:cNvPr id="20" name="Image 19" descr="Une image contenant Caractère coloré, Graphique, vert, graphique vectoriel&#10;&#10;Description générée automatiquement">
            <a:extLst>
              <a:ext uri="{FF2B5EF4-FFF2-40B4-BE49-F238E27FC236}">
                <a16:creationId xmlns:a16="http://schemas.microsoft.com/office/drawing/2014/main" id="{AE2A167E-5126-2426-AA74-95911CCE7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53341" flipH="1">
            <a:off x="2105712" y="4785159"/>
            <a:ext cx="584844" cy="568396"/>
          </a:xfrm>
          <a:prstGeom prst="rect">
            <a:avLst/>
          </a:prstGeom>
        </p:spPr>
      </p:pic>
      <p:pic>
        <p:nvPicPr>
          <p:cNvPr id="21" name="Image 20" descr="Une image contenant Caractère coloré, Graphique, vert, graphique vectoriel&#10;&#10;Description générée automatiquement">
            <a:extLst>
              <a:ext uri="{FF2B5EF4-FFF2-40B4-BE49-F238E27FC236}">
                <a16:creationId xmlns:a16="http://schemas.microsoft.com/office/drawing/2014/main" id="{611EB8B4-12A3-145C-E849-DF07AA4FD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53341" flipH="1">
            <a:off x="2105712" y="5674217"/>
            <a:ext cx="584844" cy="568396"/>
          </a:xfrm>
          <a:prstGeom prst="rect">
            <a:avLst/>
          </a:prstGeom>
        </p:spPr>
      </p:pic>
      <p:pic>
        <p:nvPicPr>
          <p:cNvPr id="22" name="Image 21" descr="Une image contenant plante, arbre, feuille, branche&#10;&#10;Description générée automatiquement">
            <a:extLst>
              <a:ext uri="{FF2B5EF4-FFF2-40B4-BE49-F238E27FC236}">
                <a16:creationId xmlns:a16="http://schemas.microsoft.com/office/drawing/2014/main" id="{3C737959-5868-A0F3-9EDC-0C84B041B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44447">
            <a:off x="10553288" y="1171763"/>
            <a:ext cx="1872252" cy="3104253"/>
          </a:xfrm>
          <a:prstGeom prst="rect">
            <a:avLst/>
          </a:prstGeom>
        </p:spPr>
      </p:pic>
      <p:pic>
        <p:nvPicPr>
          <p:cNvPr id="23" name="Image 22" descr="Une image contenant plante, arbre, feuille, branche&#10;&#10;Description générée automatiquement">
            <a:extLst>
              <a:ext uri="{FF2B5EF4-FFF2-40B4-BE49-F238E27FC236}">
                <a16:creationId xmlns:a16="http://schemas.microsoft.com/office/drawing/2014/main" id="{B7C8F444-CBF0-97C7-2480-63A668296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2083" flipH="1">
            <a:off x="10188813" y="104779"/>
            <a:ext cx="1872252" cy="3104253"/>
          </a:xfrm>
          <a:prstGeom prst="rect">
            <a:avLst/>
          </a:prstGeom>
        </p:spPr>
      </p:pic>
    </p:spTree>
    <p:extLst>
      <p:ext uri="{BB962C8B-B14F-4D97-AF65-F5344CB8AC3E}">
        <p14:creationId xmlns:p14="http://schemas.microsoft.com/office/powerpoint/2010/main" val="4135833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750"/>
                                        <p:tgtEl>
                                          <p:spTgt spid="3"/>
                                        </p:tgtEl>
                                      </p:cBhvr>
                                    </p:animEffect>
                                  </p:childTnLst>
                                </p:cTn>
                              </p:par>
                            </p:childTnLst>
                          </p:cTn>
                        </p:par>
                        <p:par>
                          <p:cTn id="18" fill="hold">
                            <p:stCondLst>
                              <p:cond delay="1750"/>
                            </p:stCondLst>
                            <p:childTnLst>
                              <p:par>
                                <p:cTn id="19" presetID="1"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1750"/>
                            </p:stCondLst>
                            <p:childTnLst>
                              <p:par>
                                <p:cTn id="22" presetID="1"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par>
                          <p:cTn id="24" fill="hold">
                            <p:stCondLst>
                              <p:cond delay="1750"/>
                            </p:stCondLst>
                            <p:childTnLst>
                              <p:par>
                                <p:cTn id="25" presetID="1"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par>
                          <p:cTn id="27" fill="hold">
                            <p:stCondLst>
                              <p:cond delay="1750"/>
                            </p:stCondLst>
                            <p:childTnLst>
                              <p:par>
                                <p:cTn id="28" presetID="1" presetClass="entr" presetSubtype="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par>
                          <p:cTn id="30" fill="hold">
                            <p:stCondLst>
                              <p:cond delay="1750"/>
                            </p:stCondLst>
                            <p:childTnLst>
                              <p:par>
                                <p:cTn id="31" presetID="1"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par>
                          <p:cTn id="33" fill="hold">
                            <p:stCondLst>
                              <p:cond delay="1750"/>
                            </p:stCondLst>
                            <p:childTnLst>
                              <p:par>
                                <p:cTn id="34" presetID="1"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1750"/>
                            </p:stCondLst>
                            <p:childTnLst>
                              <p:par>
                                <p:cTn id="37" presetID="22" presetClass="entr" presetSubtype="8"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750"/>
                                        <p:tgtEl>
                                          <p:spTgt spid="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750"/>
                                        <p:tgtEl>
                                          <p:spTgt spid="5"/>
                                        </p:tgtEl>
                                      </p:cBhvr>
                                    </p:animEffect>
                                  </p:childTnLst>
                                </p:cTn>
                              </p:par>
                            </p:childTnLst>
                          </p:cTn>
                        </p:par>
                        <p:par>
                          <p:cTn id="44" fill="hold">
                            <p:stCondLst>
                              <p:cond delay="325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750"/>
                                        <p:tgtEl>
                                          <p:spTgt spid="6"/>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750"/>
                                        <p:tgtEl>
                                          <p:spTgt spid="7"/>
                                        </p:tgtEl>
                                      </p:cBhvr>
                                    </p:animEffect>
                                  </p:childTnLst>
                                </p:cTn>
                              </p:par>
                            </p:childTnLst>
                          </p:cTn>
                        </p:par>
                        <p:par>
                          <p:cTn id="52" fill="hold">
                            <p:stCondLst>
                              <p:cond delay="4750"/>
                            </p:stCondLst>
                            <p:childTnLst>
                              <p:par>
                                <p:cTn id="53" presetID="22" presetClass="entr" presetSubtype="8"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750"/>
                                        <p:tgtEl>
                                          <p:spTgt spid="8"/>
                                        </p:tgtEl>
                                      </p:cBhvr>
                                    </p:animEffect>
                                  </p:childTnLst>
                                </p:cTn>
                              </p:par>
                            </p:childTnLst>
                          </p:cTn>
                        </p:par>
                        <p:par>
                          <p:cTn id="56" fill="hold">
                            <p:stCondLst>
                              <p:cond delay="5500"/>
                            </p:stCondLst>
                            <p:childTnLst>
                              <p:par>
                                <p:cTn id="57" presetID="22" presetClass="entr" presetSubtype="8"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750"/>
                                        <p:tgtEl>
                                          <p:spTgt spid="9"/>
                                        </p:tgtEl>
                                      </p:cBhvr>
                                    </p:animEffect>
                                  </p:childTnLst>
                                </p:cTn>
                              </p:par>
                            </p:childTnLst>
                          </p:cTn>
                        </p:par>
                        <p:par>
                          <p:cTn id="60" fill="hold">
                            <p:stCondLst>
                              <p:cond delay="6250"/>
                            </p:stCondLst>
                            <p:childTnLst>
                              <p:par>
                                <p:cTn id="61" presetID="22" presetClass="entr" presetSubtype="1"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up)">
                                      <p:cBhvr>
                                        <p:cTn id="63" dur="500"/>
                                        <p:tgtEl>
                                          <p:spTgt spid="23"/>
                                        </p:tgtEl>
                                      </p:cBhvr>
                                    </p:animEffect>
                                  </p:childTnLst>
                                </p:cTn>
                              </p:par>
                            </p:childTnLst>
                          </p:cTn>
                        </p:par>
                        <p:par>
                          <p:cTn id="64" fill="hold">
                            <p:stCondLst>
                              <p:cond delay="6750"/>
                            </p:stCondLst>
                            <p:childTnLst>
                              <p:par>
                                <p:cTn id="65" presetID="22" presetClass="entr" presetSubtype="1"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up)">
                                      <p:cBhvr>
                                        <p:cTn id="67" dur="1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70DEBF4-D115-502F-52E3-5263B4925BB9}"/>
              </a:ext>
            </a:extLst>
          </p:cNvPr>
          <p:cNvPicPr>
            <a:picLocks noChangeAspect="1"/>
          </p:cNvPicPr>
          <p:nvPr/>
        </p:nvPicPr>
        <p:blipFill rotWithShape="1">
          <a:blip r:embed="rId2"/>
          <a:srcRect l="1074"/>
          <a:stretch/>
        </p:blipFill>
        <p:spPr>
          <a:xfrm>
            <a:off x="1269343" y="687311"/>
            <a:ext cx="9653314" cy="5483378"/>
          </a:xfrm>
          <a:prstGeom prst="rect">
            <a:avLst/>
          </a:prstGeom>
        </p:spPr>
      </p:pic>
    </p:spTree>
    <p:extLst>
      <p:ext uri="{BB962C8B-B14F-4D97-AF65-F5344CB8AC3E}">
        <p14:creationId xmlns:p14="http://schemas.microsoft.com/office/powerpoint/2010/main" val="932585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71773-1E41-6EB0-3FA1-AA77EB5538C3}"/>
              </a:ext>
            </a:extLst>
          </p:cNvPr>
          <p:cNvSpPr>
            <a:spLocks noGrp="1"/>
          </p:cNvSpPr>
          <p:nvPr>
            <p:ph type="ctrTitle"/>
          </p:nvPr>
        </p:nvSpPr>
        <p:spPr>
          <a:xfrm>
            <a:off x="3476073" y="1252745"/>
            <a:ext cx="4827417" cy="788491"/>
          </a:xfrm>
        </p:spPr>
        <p:txBody>
          <a:bodyPr/>
          <a:lstStyle/>
          <a:p>
            <a:r>
              <a:rPr lang="fr-FR" sz="6000" dirty="0">
                <a:latin typeface="Aldhabi" panose="01000000000000000000" pitchFamily="2" charset="-78"/>
                <a:cs typeface="Aldhabi" panose="01000000000000000000" pitchFamily="2" charset="-78"/>
              </a:rPr>
              <a:t>REALISATion</a:t>
            </a:r>
          </a:p>
        </p:txBody>
      </p:sp>
      <p:sp>
        <p:nvSpPr>
          <p:cNvPr id="3" name="Sous-titre 2">
            <a:extLst>
              <a:ext uri="{FF2B5EF4-FFF2-40B4-BE49-F238E27FC236}">
                <a16:creationId xmlns:a16="http://schemas.microsoft.com/office/drawing/2014/main" id="{CF530E02-4FEC-3A37-AD0C-4B20C3E11FA5}"/>
              </a:ext>
            </a:extLst>
          </p:cNvPr>
          <p:cNvSpPr>
            <a:spLocks noGrp="1"/>
          </p:cNvSpPr>
          <p:nvPr>
            <p:ph type="subTitle" idx="1"/>
          </p:nvPr>
        </p:nvSpPr>
        <p:spPr>
          <a:xfrm>
            <a:off x="2679906" y="2161309"/>
            <a:ext cx="6831673" cy="2881207"/>
          </a:xfrm>
        </p:spPr>
        <p:txBody>
          <a:bodyPr>
            <a:normAutofit/>
          </a:bodyPr>
          <a:lstStyle/>
          <a:p>
            <a:r>
              <a:rPr lang="fr-FR" sz="1800" b="1" dirty="0"/>
              <a:t>Régis Bertranet avec la collaboration de membres du bureau</a:t>
            </a:r>
          </a:p>
          <a:p>
            <a:r>
              <a:rPr lang="fr-FR" sz="1800" b="1" dirty="0"/>
              <a:t>Geneviève Campillo –Cendrez Micheline</a:t>
            </a:r>
          </a:p>
          <a:p>
            <a:r>
              <a:rPr lang="fr-FR" sz="1800" b="1" dirty="0"/>
              <a:t>Marie Claude Erbanie -Gizard Marc</a:t>
            </a:r>
          </a:p>
          <a:p>
            <a:r>
              <a:rPr lang="fr-FR" sz="1800" b="1" dirty="0"/>
              <a:t>Le Galiard Danièle - Reynaud Jacqueline</a:t>
            </a:r>
          </a:p>
          <a:p>
            <a:r>
              <a:rPr lang="fr-FR" sz="1800" b="1" dirty="0"/>
              <a:t>Jeannie Poulet</a:t>
            </a:r>
          </a:p>
          <a:p>
            <a:r>
              <a:rPr lang="fr-FR" sz="1800" b="1" dirty="0"/>
              <a:t>Remercîments à  Alain Davy et Aurélie Demunico</a:t>
            </a:r>
          </a:p>
          <a:p>
            <a:endParaRPr lang="fr-FR" sz="1800" b="1" dirty="0"/>
          </a:p>
          <a:p>
            <a:endParaRPr lang="fr-FR" sz="1800" b="1" dirty="0"/>
          </a:p>
          <a:p>
            <a:endParaRPr lang="fr-FR" sz="1800" dirty="0"/>
          </a:p>
        </p:txBody>
      </p:sp>
      <p:pic>
        <p:nvPicPr>
          <p:cNvPr id="4" name="Image 3" descr="Une image contenant plante, arbre, feuille, chêne&#10;&#10;Description générée automatiquement">
            <a:extLst>
              <a:ext uri="{FF2B5EF4-FFF2-40B4-BE49-F238E27FC236}">
                <a16:creationId xmlns:a16="http://schemas.microsoft.com/office/drawing/2014/main" id="{D1546938-51EB-9772-6DC1-294F6A4C8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534055" flipH="1">
            <a:off x="9406913" y="3998136"/>
            <a:ext cx="2194637" cy="2440604"/>
          </a:xfrm>
          <a:prstGeom prst="rect">
            <a:avLst/>
          </a:prstGeom>
        </p:spPr>
      </p:pic>
      <p:pic>
        <p:nvPicPr>
          <p:cNvPr id="5" name="Image 4" descr="Une image contenant plante, arbre, feuille, branche&#10;&#10;Description générée automatiquement">
            <a:extLst>
              <a:ext uri="{FF2B5EF4-FFF2-40B4-BE49-F238E27FC236}">
                <a16:creationId xmlns:a16="http://schemas.microsoft.com/office/drawing/2014/main" id="{66CF7BE8-9AA2-6D11-9248-60C275495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2" y="2044512"/>
            <a:ext cx="1872252" cy="3104253"/>
          </a:xfrm>
          <a:prstGeom prst="rect">
            <a:avLst/>
          </a:prstGeom>
        </p:spPr>
      </p:pic>
      <p:pic>
        <p:nvPicPr>
          <p:cNvPr id="6" name="Image 5" descr="Une image contenant plante, arbre, feuille, branche&#10;&#10;Description générée automatiquement">
            <a:extLst>
              <a:ext uri="{FF2B5EF4-FFF2-40B4-BE49-F238E27FC236}">
                <a16:creationId xmlns:a16="http://schemas.microsoft.com/office/drawing/2014/main" id="{EDAEC3AF-9279-7DDA-0FD9-78DFE52B9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3" y="736226"/>
            <a:ext cx="1872252" cy="3104253"/>
          </a:xfrm>
          <a:prstGeom prst="rect">
            <a:avLst/>
          </a:prstGeom>
        </p:spPr>
      </p:pic>
    </p:spTree>
    <p:extLst>
      <p:ext uri="{BB962C8B-B14F-4D97-AF65-F5344CB8AC3E}">
        <p14:creationId xmlns:p14="http://schemas.microsoft.com/office/powerpoint/2010/main" val="2541654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 4" descr="Une image contenant plante, arbre, feuille&#10;&#10;Description générée automatiquement">
            <a:extLst>
              <a:ext uri="{FF2B5EF4-FFF2-40B4-BE49-F238E27FC236}">
                <a16:creationId xmlns:a16="http://schemas.microsoft.com/office/drawing/2014/main" id="{63404580-0BC3-F5E4-0611-43347FA01BE9}"/>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40640" y="0"/>
            <a:ext cx="5063133" cy="6858000"/>
          </a:xfrm>
          <a:prstGeom prst="rect">
            <a:avLst/>
          </a:prstGeom>
        </p:spPr>
      </p:pic>
      <p:sp>
        <p:nvSpPr>
          <p:cNvPr id="3" name="Espace réservé du contenu 2">
            <a:extLst>
              <a:ext uri="{FF2B5EF4-FFF2-40B4-BE49-F238E27FC236}">
                <a16:creationId xmlns:a16="http://schemas.microsoft.com/office/drawing/2014/main" id="{8A54EE85-D5AB-DF11-45C0-F17793E29085}"/>
              </a:ext>
            </a:extLst>
          </p:cNvPr>
          <p:cNvSpPr>
            <a:spLocks noGrp="1"/>
          </p:cNvSpPr>
          <p:nvPr>
            <p:ph idx="1"/>
          </p:nvPr>
        </p:nvSpPr>
        <p:spPr>
          <a:xfrm>
            <a:off x="1134394" y="347575"/>
            <a:ext cx="6180806" cy="6162850"/>
          </a:xfrm>
        </p:spPr>
        <p:txBody>
          <a:bodyPr>
            <a:normAutofit fontScale="55000" lnSpcReduction="20000"/>
          </a:bodyPr>
          <a:lstStyle/>
          <a:p>
            <a:r>
              <a:rPr kumimoji="0" lang="fr-FR" sz="4000" b="0" i="0" u="none" strike="noStrike" kern="1200" cap="none" spc="0" normalizeH="0" baseline="0" noProof="0" dirty="0">
                <a:ln>
                  <a:noFill/>
                </a:ln>
                <a:solidFill>
                  <a:srgbClr val="191B0E"/>
                </a:solidFill>
                <a:effectLst/>
                <a:uLnTx/>
                <a:uFillTx/>
                <a:latin typeface="Franklin Gothic Book" panose="020B0503020102020204"/>
                <a:ea typeface="+mj-ea"/>
                <a:cs typeface="+mj-cs"/>
              </a:rPr>
              <a:t>Lieu -dit Petit Tourny </a:t>
            </a:r>
          </a:p>
          <a:p>
            <a:pPr marL="0" indent="0">
              <a:buNone/>
            </a:pPr>
            <a:endParaRPr kumimoji="0" lang="fr-FR" sz="4000" b="0" i="0" u="none" strike="noStrike" kern="1200" cap="none" spc="0" normalizeH="0" baseline="0" noProof="0" dirty="0">
              <a:ln>
                <a:noFill/>
              </a:ln>
              <a:solidFill>
                <a:srgbClr val="191B0E"/>
              </a:solidFill>
              <a:effectLst/>
              <a:uLnTx/>
              <a:uFillTx/>
              <a:latin typeface="Franklin Gothic Book" panose="020B0503020102020204"/>
              <a:ea typeface="+mj-ea"/>
              <a:cs typeface="+mj-cs"/>
            </a:endParaRPr>
          </a:p>
          <a:p>
            <a:r>
              <a:rPr kumimoji="0" lang="fr-FR" sz="4000" b="0" i="0" u="none" strike="noStrike" kern="1200" cap="none" spc="0" normalizeH="0" baseline="0" noProof="0" dirty="0">
                <a:ln>
                  <a:noFill/>
                </a:ln>
                <a:solidFill>
                  <a:srgbClr val="191B0E"/>
                </a:solidFill>
                <a:effectLst/>
                <a:uLnTx/>
                <a:uFillTx/>
                <a:latin typeface="Franklin Gothic Book" panose="020B0503020102020204"/>
                <a:ea typeface="+mj-ea"/>
                <a:cs typeface="+mj-cs"/>
              </a:rPr>
              <a:t>Parcelle cadastrale : AW9 </a:t>
            </a:r>
          </a:p>
          <a:p>
            <a:pPr marL="0" indent="0">
              <a:buNone/>
            </a:pPr>
            <a:endParaRPr kumimoji="0" lang="fr-FR" sz="4000" b="0" i="0" u="none" strike="noStrike" kern="1200" cap="none" spc="0" normalizeH="0" baseline="0" noProof="0" dirty="0">
              <a:ln>
                <a:noFill/>
              </a:ln>
              <a:solidFill>
                <a:srgbClr val="191B0E"/>
              </a:solidFill>
              <a:effectLst/>
              <a:uLnTx/>
              <a:uFillTx/>
              <a:latin typeface="Franklin Gothic Book" panose="020B0503020102020204"/>
              <a:ea typeface="+mj-ea"/>
              <a:cs typeface="+mj-cs"/>
            </a:endParaRPr>
          </a:p>
          <a:p>
            <a:r>
              <a:rPr kumimoji="0" lang="fr-FR" sz="4000" b="0" i="0" u="none" strike="noStrike" kern="1200" cap="none" spc="0" normalizeH="0" baseline="0" noProof="0" dirty="0">
                <a:ln>
                  <a:noFill/>
                </a:ln>
                <a:solidFill>
                  <a:srgbClr val="191B0E"/>
                </a:solidFill>
                <a:effectLst/>
                <a:uLnTx/>
                <a:uFillTx/>
                <a:latin typeface="Franklin Gothic Book" panose="020B0503020102020204"/>
                <a:ea typeface="+mj-ea"/>
                <a:cs typeface="+mj-cs"/>
              </a:rPr>
              <a:t>partie Forme : Quadrilatère </a:t>
            </a:r>
          </a:p>
          <a:p>
            <a:pPr marL="0" indent="0">
              <a:buNone/>
            </a:pPr>
            <a:endParaRPr kumimoji="0" lang="fr-FR" sz="4000" b="0" i="0" u="none" strike="noStrike" kern="1200" cap="none" spc="0" normalizeH="0" baseline="0" noProof="0" dirty="0">
              <a:ln>
                <a:noFill/>
              </a:ln>
              <a:solidFill>
                <a:srgbClr val="191B0E"/>
              </a:solidFill>
              <a:effectLst/>
              <a:uLnTx/>
              <a:uFillTx/>
              <a:latin typeface="Franklin Gothic Book" panose="020B0503020102020204"/>
              <a:ea typeface="+mj-ea"/>
              <a:cs typeface="+mj-cs"/>
            </a:endParaRPr>
          </a:p>
          <a:p>
            <a:r>
              <a:rPr kumimoji="0" lang="fr-FR" sz="4000" b="0" i="0" u="none" strike="noStrike" kern="1200" cap="none" spc="0" normalizeH="0" baseline="0" noProof="0" dirty="0">
                <a:ln>
                  <a:noFill/>
                </a:ln>
                <a:solidFill>
                  <a:srgbClr val="191B0E"/>
                </a:solidFill>
                <a:effectLst/>
                <a:uLnTx/>
                <a:uFillTx/>
                <a:latin typeface="Franklin Gothic Book" panose="020B0503020102020204"/>
                <a:ea typeface="+mj-ea"/>
                <a:cs typeface="+mj-cs"/>
              </a:rPr>
              <a:t>Limite Nord : Enclos bâti sur 31m </a:t>
            </a:r>
          </a:p>
          <a:p>
            <a:pPr marL="0" indent="0">
              <a:buNone/>
            </a:pPr>
            <a:endParaRPr kumimoji="0" lang="fr-FR" sz="4000" b="0" i="0" u="none" strike="noStrike" kern="1200" cap="none" spc="0" normalizeH="0" baseline="0" noProof="0" dirty="0">
              <a:ln>
                <a:noFill/>
              </a:ln>
              <a:solidFill>
                <a:srgbClr val="191B0E"/>
              </a:solidFill>
              <a:effectLst/>
              <a:uLnTx/>
              <a:uFillTx/>
              <a:latin typeface="Franklin Gothic Book" panose="020B0503020102020204"/>
              <a:ea typeface="+mj-ea"/>
              <a:cs typeface="+mj-cs"/>
            </a:endParaRPr>
          </a:p>
          <a:p>
            <a:r>
              <a:rPr kumimoji="0" lang="fr-FR" sz="4000" b="0" i="0" u="none" strike="noStrike" kern="1200" cap="none" spc="0" normalizeH="0" baseline="0" noProof="0" dirty="0">
                <a:ln>
                  <a:noFill/>
                </a:ln>
                <a:solidFill>
                  <a:srgbClr val="191B0E"/>
                </a:solidFill>
                <a:effectLst/>
                <a:uLnTx/>
                <a:uFillTx/>
                <a:latin typeface="Franklin Gothic Book" panose="020B0503020102020204"/>
                <a:ea typeface="+mj-ea"/>
                <a:cs typeface="+mj-cs"/>
              </a:rPr>
              <a:t>Limite Sud : Ecole maternelle sur 23m</a:t>
            </a:r>
          </a:p>
          <a:p>
            <a:pPr marL="0" indent="0">
              <a:buNone/>
            </a:pPr>
            <a:r>
              <a:rPr kumimoji="0" lang="fr-FR" sz="4000" b="0" i="0" u="none" strike="noStrike" kern="1200" cap="none" spc="0" normalizeH="0" baseline="0" noProof="0" dirty="0">
                <a:ln>
                  <a:noFill/>
                </a:ln>
                <a:solidFill>
                  <a:srgbClr val="191B0E"/>
                </a:solidFill>
                <a:effectLst/>
                <a:uLnTx/>
                <a:uFillTx/>
                <a:latin typeface="Franklin Gothic Book" panose="020B0503020102020204"/>
                <a:ea typeface="+mj-ea"/>
                <a:cs typeface="+mj-cs"/>
              </a:rPr>
              <a:t> </a:t>
            </a:r>
          </a:p>
          <a:p>
            <a:r>
              <a:rPr kumimoji="0" lang="fr-FR" sz="4000" b="0" i="0" u="none" strike="noStrike" kern="1200" cap="none" spc="0" normalizeH="0" baseline="0" noProof="0" dirty="0">
                <a:ln>
                  <a:noFill/>
                </a:ln>
                <a:solidFill>
                  <a:srgbClr val="191B0E"/>
                </a:solidFill>
                <a:effectLst/>
                <a:uLnTx/>
                <a:uFillTx/>
                <a:latin typeface="Franklin Gothic Book" panose="020B0503020102020204"/>
                <a:ea typeface="+mj-ea"/>
                <a:cs typeface="+mj-cs"/>
              </a:rPr>
              <a:t>Limite Est : Friche arborée sur 24m </a:t>
            </a:r>
          </a:p>
          <a:p>
            <a:pPr marL="0" indent="0">
              <a:buNone/>
            </a:pPr>
            <a:endParaRPr kumimoji="0" lang="fr-FR" sz="4000" b="0" i="0" u="none" strike="noStrike" kern="1200" cap="none" spc="0" normalizeH="0" baseline="0" noProof="0" dirty="0">
              <a:ln>
                <a:noFill/>
              </a:ln>
              <a:solidFill>
                <a:srgbClr val="191B0E"/>
              </a:solidFill>
              <a:effectLst/>
              <a:uLnTx/>
              <a:uFillTx/>
              <a:latin typeface="Franklin Gothic Book" panose="020B0503020102020204"/>
              <a:ea typeface="+mj-ea"/>
              <a:cs typeface="+mj-cs"/>
            </a:endParaRPr>
          </a:p>
          <a:p>
            <a:r>
              <a:rPr kumimoji="0" lang="fr-FR" sz="4000" b="0" i="0" u="none" strike="noStrike" kern="1200" cap="none" spc="0" normalizeH="0" baseline="0" noProof="0" dirty="0">
                <a:ln>
                  <a:noFill/>
                </a:ln>
                <a:solidFill>
                  <a:srgbClr val="191B0E"/>
                </a:solidFill>
                <a:effectLst/>
                <a:uLnTx/>
                <a:uFillTx/>
                <a:latin typeface="Franklin Gothic Book" panose="020B0503020102020204"/>
                <a:ea typeface="+mj-ea"/>
                <a:cs typeface="+mj-cs"/>
              </a:rPr>
              <a:t>Limite Ouest ; Chemin du Petit Tourny sur 56 m</a:t>
            </a:r>
          </a:p>
          <a:p>
            <a:pPr marL="0" indent="0">
              <a:buNone/>
            </a:pPr>
            <a:r>
              <a:rPr kumimoji="0" lang="fr-FR" sz="4000" b="0" i="0" u="none" strike="noStrike" kern="1200" cap="none" spc="0" normalizeH="0" baseline="0" noProof="0" dirty="0">
                <a:ln>
                  <a:noFill/>
                </a:ln>
                <a:solidFill>
                  <a:srgbClr val="191B0E"/>
                </a:solidFill>
                <a:effectLst/>
                <a:uLnTx/>
                <a:uFillTx/>
                <a:latin typeface="Franklin Gothic Book" panose="020B0503020102020204"/>
                <a:ea typeface="+mj-ea"/>
                <a:cs typeface="+mj-cs"/>
              </a:rPr>
              <a:t> </a:t>
            </a:r>
          </a:p>
          <a:p>
            <a:r>
              <a:rPr kumimoji="0" lang="fr-FR" sz="4000" b="0" i="0" u="none" strike="noStrike" kern="1200" cap="none" spc="0" normalizeH="0" baseline="0" noProof="0" dirty="0">
                <a:ln>
                  <a:noFill/>
                </a:ln>
                <a:solidFill>
                  <a:srgbClr val="191B0E"/>
                </a:solidFill>
                <a:effectLst/>
                <a:uLnTx/>
                <a:uFillTx/>
                <a:latin typeface="Franklin Gothic Book" panose="020B0503020102020204"/>
                <a:ea typeface="+mj-ea"/>
                <a:cs typeface="+mj-cs"/>
              </a:rPr>
              <a:t>Surface estimée à 1356 m2 soit 0ha1356</a:t>
            </a:r>
          </a:p>
          <a:p>
            <a:endParaRPr lang="fr-FR" dirty="0"/>
          </a:p>
        </p:txBody>
      </p:sp>
      <p:pic>
        <p:nvPicPr>
          <p:cNvPr id="7" name="Image 6">
            <a:extLst>
              <a:ext uri="{FF2B5EF4-FFF2-40B4-BE49-F238E27FC236}">
                <a16:creationId xmlns:a16="http://schemas.microsoft.com/office/drawing/2014/main" id="{F57F3B09-9C89-2F72-5C5D-8ED5D123CA8A}"/>
              </a:ext>
            </a:extLst>
          </p:cNvPr>
          <p:cNvPicPr>
            <a:picLocks noChangeAspect="1"/>
          </p:cNvPicPr>
          <p:nvPr/>
        </p:nvPicPr>
        <p:blipFill>
          <a:blip r:embed="rId3"/>
          <a:stretch>
            <a:fillRect/>
          </a:stretch>
        </p:blipFill>
        <p:spPr>
          <a:xfrm>
            <a:off x="7444377" y="191184"/>
            <a:ext cx="4338674" cy="6475632"/>
          </a:xfrm>
          <a:prstGeom prst="rect">
            <a:avLst/>
          </a:prstGeom>
        </p:spPr>
      </p:pic>
      <p:sp>
        <p:nvSpPr>
          <p:cNvPr id="2" name="Ellipse 1">
            <a:extLst>
              <a:ext uri="{FF2B5EF4-FFF2-40B4-BE49-F238E27FC236}">
                <a16:creationId xmlns:a16="http://schemas.microsoft.com/office/drawing/2014/main" id="{569D18DE-4CEF-54FF-9A5E-D3DC51FFB1F7}"/>
              </a:ext>
            </a:extLst>
          </p:cNvPr>
          <p:cNvSpPr/>
          <p:nvPr/>
        </p:nvSpPr>
        <p:spPr>
          <a:xfrm>
            <a:off x="8394514" y="1026160"/>
            <a:ext cx="2946400" cy="2854960"/>
          </a:xfrm>
          <a:prstGeom prst="ellipse">
            <a:avLst/>
          </a:prstGeom>
          <a:noFill/>
          <a:ln w="57150">
            <a:solidFill>
              <a:srgbClr val="92D050"/>
            </a:solidFill>
            <a:extLst>
              <a:ext uri="{C807C97D-BFC1-408E-A445-0C87EB9F89A2}">
                <ask:lineSketchStyleProps xmlns:ask="http://schemas.microsoft.com/office/drawing/2018/sketchyshapes" sd="879248734">
                  <a:custGeom>
                    <a:avLst/>
                    <a:gdLst>
                      <a:gd name="connsiteX0" fmla="*/ 0 w 2946400"/>
                      <a:gd name="connsiteY0" fmla="*/ 1427480 h 2854960"/>
                      <a:gd name="connsiteX1" fmla="*/ 1473200 w 2946400"/>
                      <a:gd name="connsiteY1" fmla="*/ 0 h 2854960"/>
                      <a:gd name="connsiteX2" fmla="*/ 2946400 w 2946400"/>
                      <a:gd name="connsiteY2" fmla="*/ 1427480 h 2854960"/>
                      <a:gd name="connsiteX3" fmla="*/ 1473200 w 2946400"/>
                      <a:gd name="connsiteY3" fmla="*/ 2854960 h 2854960"/>
                      <a:gd name="connsiteX4" fmla="*/ 0 w 2946400"/>
                      <a:gd name="connsiteY4" fmla="*/ 1427480 h 285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400" h="2854960" extrusionOk="0">
                        <a:moveTo>
                          <a:pt x="0" y="1427480"/>
                        </a:moveTo>
                        <a:cubicBezTo>
                          <a:pt x="-20691" y="614774"/>
                          <a:pt x="681972" y="-8132"/>
                          <a:pt x="1473200" y="0"/>
                        </a:cubicBezTo>
                        <a:cubicBezTo>
                          <a:pt x="2237776" y="27559"/>
                          <a:pt x="3011588" y="619653"/>
                          <a:pt x="2946400" y="1427480"/>
                        </a:cubicBezTo>
                        <a:cubicBezTo>
                          <a:pt x="2849901" y="2023461"/>
                          <a:pt x="2267789" y="2914195"/>
                          <a:pt x="1473200" y="2854960"/>
                        </a:cubicBezTo>
                        <a:cubicBezTo>
                          <a:pt x="710695" y="2784437"/>
                          <a:pt x="175205" y="2201437"/>
                          <a:pt x="0" y="142748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42063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7230">
        <p15:prstTrans prst="peelOff"/>
      </p:transition>
    </mc:Choice>
    <mc:Fallback xmlns="">
      <p:transition spd="slow" advTm="272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up)">
                                      <p:cBhvr>
                                        <p:cTn id="10" dur="500"/>
                                        <p:tgtEl>
                                          <p:spTgt spid="3">
                                            <p:txEl>
                                              <p:pRg st="2" end="2"/>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up)">
                                      <p:cBhvr>
                                        <p:cTn id="13" dur="500"/>
                                        <p:tgtEl>
                                          <p:spTgt spid="3">
                                            <p:txEl>
                                              <p:pRg st="4" end="4"/>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up)">
                                      <p:cBhvr>
                                        <p:cTn id="16" dur="500"/>
                                        <p:tgtEl>
                                          <p:spTgt spid="3">
                                            <p:txEl>
                                              <p:pRg st="6" end="6"/>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wipe(up)">
                                      <p:cBhvr>
                                        <p:cTn id="19" dur="500"/>
                                        <p:tgtEl>
                                          <p:spTgt spid="3">
                                            <p:txEl>
                                              <p:pRg st="8" end="8"/>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wipe(up)">
                                      <p:cBhvr>
                                        <p:cTn id="22" dur="500"/>
                                        <p:tgtEl>
                                          <p:spTgt spid="3">
                                            <p:txEl>
                                              <p:pRg st="9" end="9"/>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wipe(up)">
                                      <p:cBhvr>
                                        <p:cTn id="25" dur="500"/>
                                        <p:tgtEl>
                                          <p:spTgt spid="3">
                                            <p:txEl>
                                              <p:pRg st="10" end="10"/>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
                                            <p:txEl>
                                              <p:pRg st="12" end="12"/>
                                            </p:txEl>
                                          </p:spTgt>
                                        </p:tgtEl>
                                        <p:attrNameLst>
                                          <p:attrName>style.visibility</p:attrName>
                                        </p:attrNameLst>
                                      </p:cBhvr>
                                      <p:to>
                                        <p:strVal val="visible"/>
                                      </p:to>
                                    </p:set>
                                    <p:animEffect transition="in" filter="wipe(up)">
                                      <p:cBhvr>
                                        <p:cTn id="28" dur="500"/>
                                        <p:tgtEl>
                                          <p:spTgt spid="3">
                                            <p:txEl>
                                              <p:pRg st="12" end="12"/>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animEffect transition="in" filter="wipe(up)">
                                      <p:cBhvr>
                                        <p:cTn id="31" dur="500"/>
                                        <p:tgtEl>
                                          <p:spTgt spid="3">
                                            <p:txEl>
                                              <p:pRg st="13" end="13"/>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
                                            <p:txEl>
                                              <p:pRg st="14" end="14"/>
                                            </p:txEl>
                                          </p:spTgt>
                                        </p:tgtEl>
                                        <p:attrNameLst>
                                          <p:attrName>style.visibility</p:attrName>
                                        </p:attrNameLst>
                                      </p:cBhvr>
                                      <p:to>
                                        <p:strVal val="visible"/>
                                      </p:to>
                                    </p:set>
                                    <p:animEffect transition="in" filter="wipe(up)">
                                      <p:cBhvr>
                                        <p:cTn id="34" dur="500"/>
                                        <p:tgtEl>
                                          <p:spTgt spid="3">
                                            <p:txEl>
                                              <p:pRg st="14" end="14"/>
                                            </p:txEl>
                                          </p:spTgt>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par>
                          <p:cTn id="39" fill="hold">
                            <p:stCondLst>
                              <p:cond delay="1000"/>
                            </p:stCondLst>
                            <p:childTnLst>
                              <p:par>
                                <p:cTn id="40" presetID="26" presetClass="emph" presetSubtype="0" fill="hold" grpId="0" nodeType="afterEffect">
                                  <p:stCondLst>
                                    <p:cond delay="1000"/>
                                  </p:stCondLst>
                                  <p:childTnLst>
                                    <p:animEffect transition="out" filter="fade">
                                      <p:cBhvr>
                                        <p:cTn id="41" dur="500" tmFilter="0, 0; .2, .5; .8, .5; 1, 0"/>
                                        <p:tgtEl>
                                          <p:spTgt spid="2"/>
                                        </p:tgtEl>
                                      </p:cBhvr>
                                    </p:animEffect>
                                    <p:animScale>
                                      <p:cBhvr>
                                        <p:cTn id="4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98C0A09-5EA1-1E6C-3196-0F3D685C1984}"/>
              </a:ext>
            </a:extLst>
          </p:cNvPr>
          <p:cNvPicPr>
            <a:picLocks noChangeAspect="1"/>
          </p:cNvPicPr>
          <p:nvPr/>
        </p:nvPicPr>
        <p:blipFill rotWithShape="1">
          <a:blip r:embed="rId2"/>
          <a:srcRect l="1170"/>
          <a:stretch/>
        </p:blipFill>
        <p:spPr>
          <a:xfrm>
            <a:off x="1436914" y="53847"/>
            <a:ext cx="10617615" cy="6750306"/>
          </a:xfrm>
          <a:prstGeom prst="rect">
            <a:avLst/>
          </a:prstGeom>
        </p:spPr>
      </p:pic>
      <p:pic>
        <p:nvPicPr>
          <p:cNvPr id="2" name="Image 1" descr="Une image contenant plante, arbre, feuille, branche&#10;&#10;Description générée automatiquement">
            <a:extLst>
              <a:ext uri="{FF2B5EF4-FFF2-40B4-BE49-F238E27FC236}">
                <a16:creationId xmlns:a16="http://schemas.microsoft.com/office/drawing/2014/main" id="{76D8A504-4C26-0003-CFEF-B74AA64D0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173471" y="1541552"/>
            <a:ext cx="1872252" cy="3104253"/>
          </a:xfrm>
          <a:prstGeom prst="rect">
            <a:avLst/>
          </a:prstGeom>
        </p:spPr>
      </p:pic>
      <p:pic>
        <p:nvPicPr>
          <p:cNvPr id="3" name="Image 2" descr="Une image contenant plante, arbre, feuille, branche&#10;&#10;Description générée automatiquement">
            <a:extLst>
              <a:ext uri="{FF2B5EF4-FFF2-40B4-BE49-F238E27FC236}">
                <a16:creationId xmlns:a16="http://schemas.microsoft.com/office/drawing/2014/main" id="{C41D9E47-95FD-7E03-AD39-F1F5BF0B3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7917">
            <a:off x="-24180" y="134751"/>
            <a:ext cx="1872252" cy="3104253"/>
          </a:xfrm>
          <a:prstGeom prst="rect">
            <a:avLst/>
          </a:prstGeom>
        </p:spPr>
      </p:pic>
    </p:spTree>
    <p:extLst>
      <p:ext uri="{BB962C8B-B14F-4D97-AF65-F5344CB8AC3E}">
        <p14:creationId xmlns:p14="http://schemas.microsoft.com/office/powerpoint/2010/main" val="2311670294"/>
      </p:ext>
    </p:extLst>
  </p:cSld>
  <p:clrMapOvr>
    <a:masterClrMapping/>
  </p:clrMapOvr>
  <mc:AlternateContent xmlns:mc="http://schemas.openxmlformats.org/markup-compatibility/2006" xmlns:p14="http://schemas.microsoft.com/office/powerpoint/2010/main">
    <mc:Choice Requires="p14">
      <p:transition spd="slow" p14:dur="800" advTm="15731">
        <p:circle/>
      </p:transition>
    </mc:Choice>
    <mc:Fallback xmlns="">
      <p:transition spd="slow" advTm="1573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1250"/>
                            </p:stCondLst>
                            <p:childTnLst>
                              <p:par>
                                <p:cTn id="9" presetID="22" presetClass="entr" presetSubtype="1" fill="hold"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age 2" descr="Une image contenant vert, dessin, art, tissu&#10;&#10;Description générée automatiquement">
            <a:extLst>
              <a:ext uri="{FF2B5EF4-FFF2-40B4-BE49-F238E27FC236}">
                <a16:creationId xmlns:a16="http://schemas.microsoft.com/office/drawing/2014/main" id="{5DFA82E8-1F04-0D2B-6183-CEAB93379D8A}"/>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762000" y="0"/>
            <a:ext cx="11430000" cy="6858000"/>
          </a:xfrm>
          <a:prstGeom prst="rect">
            <a:avLst/>
          </a:prstGeom>
        </p:spPr>
      </p:pic>
      <p:pic>
        <p:nvPicPr>
          <p:cNvPr id="5" name="Image 4">
            <a:extLst>
              <a:ext uri="{FF2B5EF4-FFF2-40B4-BE49-F238E27FC236}">
                <a16:creationId xmlns:a16="http://schemas.microsoft.com/office/drawing/2014/main" id="{D51F8F50-6D4D-B2B6-DE18-EE41E505A56B}"/>
              </a:ext>
            </a:extLst>
          </p:cNvPr>
          <p:cNvPicPr>
            <a:picLocks noChangeAspect="1"/>
          </p:cNvPicPr>
          <p:nvPr/>
        </p:nvPicPr>
        <p:blipFill>
          <a:blip r:embed="rId3"/>
          <a:stretch>
            <a:fillRect/>
          </a:stretch>
        </p:blipFill>
        <p:spPr>
          <a:xfrm>
            <a:off x="1245584" y="300830"/>
            <a:ext cx="5044555" cy="2828450"/>
          </a:xfrm>
          <a:prstGeom prst="rect">
            <a:avLst/>
          </a:prstGeom>
        </p:spPr>
      </p:pic>
      <p:sp>
        <p:nvSpPr>
          <p:cNvPr id="6" name="Sous-titre 2">
            <a:extLst>
              <a:ext uri="{FF2B5EF4-FFF2-40B4-BE49-F238E27FC236}">
                <a16:creationId xmlns:a16="http://schemas.microsoft.com/office/drawing/2014/main" id="{536FDD14-F3CC-BFED-6E0E-A59907354C24}"/>
              </a:ext>
            </a:extLst>
          </p:cNvPr>
          <p:cNvSpPr txBox="1">
            <a:spLocks/>
          </p:cNvSpPr>
          <p:nvPr/>
        </p:nvSpPr>
        <p:spPr>
          <a:xfrm>
            <a:off x="1245583" y="3129280"/>
            <a:ext cx="5044555" cy="386080"/>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Entrée dans le bosquet par chemin Petit Tourny</a:t>
            </a:r>
          </a:p>
        </p:txBody>
      </p:sp>
      <p:pic>
        <p:nvPicPr>
          <p:cNvPr id="8" name="Image 7">
            <a:extLst>
              <a:ext uri="{FF2B5EF4-FFF2-40B4-BE49-F238E27FC236}">
                <a16:creationId xmlns:a16="http://schemas.microsoft.com/office/drawing/2014/main" id="{E7B58259-BC06-FFCD-83AC-9829F2077FFB}"/>
              </a:ext>
            </a:extLst>
          </p:cNvPr>
          <p:cNvPicPr>
            <a:picLocks noChangeAspect="1"/>
          </p:cNvPicPr>
          <p:nvPr/>
        </p:nvPicPr>
        <p:blipFill>
          <a:blip r:embed="rId4"/>
          <a:stretch>
            <a:fillRect/>
          </a:stretch>
        </p:blipFill>
        <p:spPr>
          <a:xfrm>
            <a:off x="6525430" y="292446"/>
            <a:ext cx="5044555" cy="2836834"/>
          </a:xfrm>
          <a:prstGeom prst="rect">
            <a:avLst/>
          </a:prstGeom>
        </p:spPr>
      </p:pic>
      <p:sp>
        <p:nvSpPr>
          <p:cNvPr id="9" name="Sous-titre 2">
            <a:extLst>
              <a:ext uri="{FF2B5EF4-FFF2-40B4-BE49-F238E27FC236}">
                <a16:creationId xmlns:a16="http://schemas.microsoft.com/office/drawing/2014/main" id="{2093A680-46FB-CC27-DBCD-DE2250EF561D}"/>
              </a:ext>
            </a:extLst>
          </p:cNvPr>
          <p:cNvSpPr txBox="1">
            <a:spLocks/>
          </p:cNvSpPr>
          <p:nvPr/>
        </p:nvSpPr>
        <p:spPr>
          <a:xfrm>
            <a:off x="6525429" y="3129280"/>
            <a:ext cx="5044555" cy="386080"/>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Lisière chemin Petit Tourny</a:t>
            </a:r>
          </a:p>
        </p:txBody>
      </p:sp>
      <p:pic>
        <p:nvPicPr>
          <p:cNvPr id="11" name="Image 10">
            <a:extLst>
              <a:ext uri="{FF2B5EF4-FFF2-40B4-BE49-F238E27FC236}">
                <a16:creationId xmlns:a16="http://schemas.microsoft.com/office/drawing/2014/main" id="{B8BDA5C8-383E-7A04-0AD6-370CFFCBE4ED}"/>
              </a:ext>
            </a:extLst>
          </p:cNvPr>
          <p:cNvPicPr>
            <a:picLocks noChangeAspect="1"/>
          </p:cNvPicPr>
          <p:nvPr/>
        </p:nvPicPr>
        <p:blipFill rotWithShape="1">
          <a:blip r:embed="rId5"/>
          <a:srcRect l="1074"/>
          <a:stretch/>
        </p:blipFill>
        <p:spPr>
          <a:xfrm>
            <a:off x="1245583" y="3515360"/>
            <a:ext cx="5047816" cy="2867314"/>
          </a:xfrm>
          <a:prstGeom prst="rect">
            <a:avLst/>
          </a:prstGeom>
        </p:spPr>
      </p:pic>
      <p:sp>
        <p:nvSpPr>
          <p:cNvPr id="12" name="Sous-titre 2">
            <a:extLst>
              <a:ext uri="{FF2B5EF4-FFF2-40B4-BE49-F238E27FC236}">
                <a16:creationId xmlns:a16="http://schemas.microsoft.com/office/drawing/2014/main" id="{36D66A5B-91D8-9C56-6307-F81AAFE3658B}"/>
              </a:ext>
            </a:extLst>
          </p:cNvPr>
          <p:cNvSpPr txBox="1">
            <a:spLocks/>
          </p:cNvSpPr>
          <p:nvPr/>
        </p:nvSpPr>
        <p:spPr>
          <a:xfrm>
            <a:off x="1245582" y="6413155"/>
            <a:ext cx="5044555" cy="386080"/>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Sous étage avec mobilier urbain : table ronde en ciment</a:t>
            </a:r>
          </a:p>
        </p:txBody>
      </p:sp>
      <p:sp>
        <p:nvSpPr>
          <p:cNvPr id="13" name="Sous-titre 2">
            <a:extLst>
              <a:ext uri="{FF2B5EF4-FFF2-40B4-BE49-F238E27FC236}">
                <a16:creationId xmlns:a16="http://schemas.microsoft.com/office/drawing/2014/main" id="{3F401775-B093-418C-463F-ED51C0D0BB4F}"/>
              </a:ext>
            </a:extLst>
          </p:cNvPr>
          <p:cNvSpPr txBox="1">
            <a:spLocks/>
          </p:cNvSpPr>
          <p:nvPr/>
        </p:nvSpPr>
        <p:spPr>
          <a:xfrm>
            <a:off x="6478332" y="6425510"/>
            <a:ext cx="5044555" cy="386080"/>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fr-FR" sz="1100" dirty="0"/>
              <a:t>Futaie vue coté route de Fargues, à l’Est</a:t>
            </a:r>
          </a:p>
        </p:txBody>
      </p:sp>
      <p:pic>
        <p:nvPicPr>
          <p:cNvPr id="15" name="Image 14">
            <a:extLst>
              <a:ext uri="{FF2B5EF4-FFF2-40B4-BE49-F238E27FC236}">
                <a16:creationId xmlns:a16="http://schemas.microsoft.com/office/drawing/2014/main" id="{B672E3AB-E1CD-D17B-49F6-C552ECB9493B}"/>
              </a:ext>
            </a:extLst>
          </p:cNvPr>
          <p:cNvPicPr>
            <a:picLocks noChangeAspect="1"/>
          </p:cNvPicPr>
          <p:nvPr/>
        </p:nvPicPr>
        <p:blipFill>
          <a:blip r:embed="rId6"/>
          <a:stretch>
            <a:fillRect/>
          </a:stretch>
        </p:blipFill>
        <p:spPr>
          <a:xfrm>
            <a:off x="6431237" y="3515360"/>
            <a:ext cx="5138746" cy="2867314"/>
          </a:xfrm>
          <a:prstGeom prst="rect">
            <a:avLst/>
          </a:prstGeom>
        </p:spPr>
      </p:pic>
    </p:spTree>
    <p:extLst>
      <p:ext uri="{BB962C8B-B14F-4D97-AF65-F5344CB8AC3E}">
        <p14:creationId xmlns:p14="http://schemas.microsoft.com/office/powerpoint/2010/main" val="347367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919">
        <p15:prstTrans prst="wind"/>
      </p:transition>
    </mc:Choice>
    <mc:Fallback xmlns="">
      <p:transition spd="slow" advTm="159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6" presetClass="entr" presetSubtype="37" fill="hold" nodeType="after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par>
                                <p:cTn id="14" presetID="1" presetClass="entr" presetSubtype="0" fill="hold" grpId="0" nodeType="withEffect">
                                  <p:stCondLst>
                                    <p:cond delay="75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750"/>
                            </p:stCondLst>
                            <p:childTnLst>
                              <p:par>
                                <p:cTn id="17" presetID="16" presetClass="entr" presetSubtype="37" fill="hold" nodeType="afterEffect">
                                  <p:stCondLst>
                                    <p:cond delay="75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 presetClass="entr" presetSubtype="0"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3000"/>
                            </p:stCondLst>
                            <p:childTnLst>
                              <p:par>
                                <p:cTn id="23" presetID="16" presetClass="entr" presetSubtype="37" fill="hold" nodeType="afterEffect">
                                  <p:stCondLst>
                                    <p:cond delay="750"/>
                                  </p:stCondLst>
                                  <p:childTnLst>
                                    <p:set>
                                      <p:cBhvr>
                                        <p:cTn id="24" dur="1" fill="hold">
                                          <p:stCondLst>
                                            <p:cond delay="0"/>
                                          </p:stCondLst>
                                        </p:cTn>
                                        <p:tgtEl>
                                          <p:spTgt spid="15"/>
                                        </p:tgtEl>
                                        <p:attrNameLst>
                                          <p:attrName>style.visibility</p:attrName>
                                        </p:attrNameLst>
                                      </p:cBhvr>
                                      <p:to>
                                        <p:strVal val="visible"/>
                                      </p:to>
                                    </p:set>
                                    <p:animEffect transition="in" filter="barn(outVertical)">
                                      <p:cBhvr>
                                        <p:cTn id="25" dur="500"/>
                                        <p:tgtEl>
                                          <p:spTgt spid="15"/>
                                        </p:tgtEl>
                                      </p:cBhvr>
                                    </p:animEffect>
                                  </p:childTnLst>
                                </p:cTn>
                              </p:par>
                              <p:par>
                                <p:cTn id="26" presetID="1"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4DBB6F-B157-D7B8-29C7-12384AD5E611}"/>
              </a:ext>
            </a:extLst>
          </p:cNvPr>
          <p:cNvSpPr>
            <a:spLocks noGrp="1"/>
          </p:cNvSpPr>
          <p:nvPr>
            <p:ph type="title"/>
          </p:nvPr>
        </p:nvSpPr>
        <p:spPr>
          <a:xfrm>
            <a:off x="896067" y="3562574"/>
            <a:ext cx="5199933" cy="709863"/>
          </a:xfrm>
        </p:spPr>
        <p:txBody>
          <a:bodyPr>
            <a:normAutofit/>
          </a:bodyPr>
          <a:lstStyle/>
          <a:p>
            <a:r>
              <a:rPr lang="fr-FR" sz="4100" b="1" dirty="0">
                <a:latin typeface="Aldhabi" panose="01000000000000000000" pitchFamily="2" charset="-78"/>
                <a:cs typeface="Aldhabi" panose="01000000000000000000" pitchFamily="2" charset="-78"/>
              </a:rPr>
              <a:t>Pression humaine et fréquentation</a:t>
            </a:r>
          </a:p>
        </p:txBody>
      </p:sp>
      <p:sp>
        <p:nvSpPr>
          <p:cNvPr id="3" name="Espace réservé du contenu 2">
            <a:extLst>
              <a:ext uri="{FF2B5EF4-FFF2-40B4-BE49-F238E27FC236}">
                <a16:creationId xmlns:a16="http://schemas.microsoft.com/office/drawing/2014/main" id="{40784176-86A0-C886-3989-5B171EB9E074}"/>
              </a:ext>
            </a:extLst>
          </p:cNvPr>
          <p:cNvSpPr>
            <a:spLocks noGrp="1"/>
          </p:cNvSpPr>
          <p:nvPr>
            <p:ph idx="1"/>
          </p:nvPr>
        </p:nvSpPr>
        <p:spPr>
          <a:xfrm>
            <a:off x="1179094" y="4117663"/>
            <a:ext cx="10642792" cy="1941095"/>
          </a:xfrm>
        </p:spPr>
        <p:txBody>
          <a:bodyPr>
            <a:noAutofit/>
          </a:bodyPr>
          <a:lstStyle/>
          <a:p>
            <a:pPr marL="0" indent="0" algn="just">
              <a:spcBef>
                <a:spcPts val="0"/>
              </a:spcBef>
              <a:spcAft>
                <a:spcPts val="0"/>
              </a:spcAft>
              <a:buNone/>
            </a:pPr>
            <a:r>
              <a:rPr lang="fr-FR" sz="2400" dirty="0"/>
              <a:t>Lieu de passage pour aller du Bourg à l’allée des châteaux via Fargues par le chemin de </a:t>
            </a:r>
            <a:r>
              <a:rPr lang="fr-FR" sz="2400" dirty="0" err="1"/>
              <a:t>Bouteronde</a:t>
            </a:r>
            <a:r>
              <a:rPr lang="fr-FR" sz="2400" dirty="0"/>
              <a:t> par les marcheurs.</a:t>
            </a:r>
          </a:p>
          <a:p>
            <a:pPr marL="0" indent="0" algn="just">
              <a:spcBef>
                <a:spcPts val="0"/>
              </a:spcBef>
              <a:spcAft>
                <a:spcPts val="0"/>
              </a:spcAft>
              <a:buNone/>
            </a:pPr>
            <a:r>
              <a:rPr lang="fr-FR" sz="2400" dirty="0"/>
              <a:t>Fréquentation par les riverains et les familles des pour aller aux écoles maternelle (110 élèves) et primaire 120 élèves).</a:t>
            </a:r>
          </a:p>
          <a:p>
            <a:pPr marL="0" indent="0" algn="just">
              <a:spcBef>
                <a:spcPts val="0"/>
              </a:spcBef>
              <a:spcAft>
                <a:spcPts val="0"/>
              </a:spcAft>
              <a:buNone/>
            </a:pPr>
            <a:r>
              <a:rPr lang="fr-FR" sz="2400" dirty="0"/>
              <a:t>Accès par un portail à « La boutique sans étiquette » </a:t>
            </a:r>
          </a:p>
          <a:p>
            <a:pPr marL="0" indent="0" algn="just">
              <a:spcBef>
                <a:spcPts val="0"/>
              </a:spcBef>
              <a:spcAft>
                <a:spcPts val="0"/>
              </a:spcAft>
              <a:buNone/>
            </a:pPr>
            <a:r>
              <a:rPr lang="fr-FR" sz="2400" dirty="0"/>
              <a:t>Ilot de fraicheur pour les enfants des écoles </a:t>
            </a:r>
          </a:p>
          <a:p>
            <a:pPr marL="0" indent="0" algn="just">
              <a:spcBef>
                <a:spcPts val="0"/>
              </a:spcBef>
              <a:spcAft>
                <a:spcPts val="0"/>
              </a:spcAft>
              <a:buNone/>
            </a:pPr>
            <a:r>
              <a:rPr lang="fr-FR" sz="2400" dirty="0"/>
              <a:t>Equipement : clôture, portail et table ronde en ciment pour l’accueil du public</a:t>
            </a:r>
          </a:p>
        </p:txBody>
      </p:sp>
      <p:sp>
        <p:nvSpPr>
          <p:cNvPr id="4" name="Espace réservé du contenu 2">
            <a:extLst>
              <a:ext uri="{FF2B5EF4-FFF2-40B4-BE49-F238E27FC236}">
                <a16:creationId xmlns:a16="http://schemas.microsoft.com/office/drawing/2014/main" id="{A135A0A9-4E1F-C74A-56DD-B0147AFD4D31}"/>
              </a:ext>
            </a:extLst>
          </p:cNvPr>
          <p:cNvSpPr txBox="1">
            <a:spLocks/>
          </p:cNvSpPr>
          <p:nvPr/>
        </p:nvSpPr>
        <p:spPr>
          <a:xfrm>
            <a:off x="1179094" y="589545"/>
            <a:ext cx="10868527" cy="159218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just">
              <a:spcBef>
                <a:spcPts val="0"/>
              </a:spcBef>
              <a:spcAft>
                <a:spcPts val="0"/>
              </a:spcAft>
              <a:buFont typeface="Franklin Gothic Book" panose="020B0503020102020204" pitchFamily="34" charset="0"/>
              <a:buNone/>
            </a:pPr>
            <a:r>
              <a:rPr lang="fr-FR" sz="2400" dirty="0"/>
              <a:t>Sol compacté, peu de litière en surface.</a:t>
            </a:r>
          </a:p>
          <a:p>
            <a:pPr marL="0" indent="0" algn="just">
              <a:spcBef>
                <a:spcPts val="0"/>
              </a:spcBef>
              <a:spcAft>
                <a:spcPts val="0"/>
              </a:spcAft>
              <a:buFont typeface="Franklin Gothic Book" panose="020B0503020102020204" pitchFamily="34" charset="0"/>
              <a:buNone/>
            </a:pPr>
            <a:r>
              <a:rPr lang="fr-FR" sz="2400" dirty="0"/>
              <a:t>Il semble que la partie superficielle du terrain soit un apport de remblai </a:t>
            </a:r>
          </a:p>
          <a:p>
            <a:pPr marL="0" indent="0" algn="just">
              <a:spcBef>
                <a:spcPts val="0"/>
              </a:spcBef>
              <a:spcAft>
                <a:spcPts val="0"/>
              </a:spcAft>
              <a:buFont typeface="Franklin Gothic Book" panose="020B0503020102020204" pitchFamily="34" charset="0"/>
              <a:buNone/>
            </a:pPr>
            <a:r>
              <a:rPr lang="fr-FR" sz="2400" dirty="0"/>
              <a:t>apporté lors de la création de l’école maternelle en 1972.</a:t>
            </a:r>
          </a:p>
          <a:p>
            <a:pPr marL="0" indent="0" algn="just">
              <a:spcBef>
                <a:spcPts val="0"/>
              </a:spcBef>
              <a:spcAft>
                <a:spcPts val="0"/>
              </a:spcAft>
              <a:buFont typeface="Franklin Gothic Book" panose="020B0503020102020204" pitchFamily="34" charset="0"/>
              <a:buNone/>
            </a:pPr>
            <a:r>
              <a:rPr lang="fr-FR" sz="2400" dirty="0"/>
              <a:t>Sol argilo calcaire en profondeur. </a:t>
            </a:r>
          </a:p>
        </p:txBody>
      </p:sp>
      <p:sp>
        <p:nvSpPr>
          <p:cNvPr id="5" name="Espace réservé du contenu 2">
            <a:extLst>
              <a:ext uri="{FF2B5EF4-FFF2-40B4-BE49-F238E27FC236}">
                <a16:creationId xmlns:a16="http://schemas.microsoft.com/office/drawing/2014/main" id="{C7AB6D35-CC7F-74C5-EA69-590B71C76C77}"/>
              </a:ext>
            </a:extLst>
          </p:cNvPr>
          <p:cNvSpPr txBox="1">
            <a:spLocks/>
          </p:cNvSpPr>
          <p:nvPr/>
        </p:nvSpPr>
        <p:spPr>
          <a:xfrm>
            <a:off x="1179093" y="2736814"/>
            <a:ext cx="10642793" cy="103070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just">
              <a:spcBef>
                <a:spcPts val="0"/>
              </a:spcBef>
              <a:spcAft>
                <a:spcPts val="0"/>
              </a:spcAft>
              <a:buFont typeface="Franklin Gothic Book" panose="020B0503020102020204" pitchFamily="34" charset="0"/>
              <a:buNone/>
            </a:pPr>
            <a:r>
              <a:rPr lang="fr-FR" sz="2400" dirty="0"/>
              <a:t>Peu de végétation de sous étage du fait de l’effet d’ombrage de la canopée. </a:t>
            </a:r>
          </a:p>
          <a:p>
            <a:pPr marL="0" indent="0" algn="just">
              <a:spcBef>
                <a:spcPts val="0"/>
              </a:spcBef>
              <a:spcAft>
                <a:spcPts val="0"/>
              </a:spcAft>
              <a:buFont typeface="Franklin Gothic Book" panose="020B0503020102020204" pitchFamily="34" charset="0"/>
              <a:buNone/>
            </a:pPr>
            <a:r>
              <a:rPr lang="fr-FR" sz="2400" dirty="0"/>
              <a:t>En bordure ouest, le long de la clôture ; graminées et laiche (Carex) et orobanche. </a:t>
            </a:r>
          </a:p>
        </p:txBody>
      </p:sp>
      <p:sp>
        <p:nvSpPr>
          <p:cNvPr id="6" name="Titre 1">
            <a:extLst>
              <a:ext uri="{FF2B5EF4-FFF2-40B4-BE49-F238E27FC236}">
                <a16:creationId xmlns:a16="http://schemas.microsoft.com/office/drawing/2014/main" id="{6C99BDD7-5DFA-75DF-1862-CF1721E8F11D}"/>
              </a:ext>
            </a:extLst>
          </p:cNvPr>
          <p:cNvSpPr txBox="1">
            <a:spLocks/>
          </p:cNvSpPr>
          <p:nvPr/>
        </p:nvSpPr>
        <p:spPr>
          <a:xfrm>
            <a:off x="896067" y="93470"/>
            <a:ext cx="2558716" cy="59634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fr-FR" b="1" dirty="0">
                <a:latin typeface="Aldhabi" panose="01000000000000000000" pitchFamily="2" charset="-78"/>
                <a:cs typeface="Aldhabi" panose="01000000000000000000" pitchFamily="2" charset="-78"/>
              </a:rPr>
              <a:t>Nature du sol</a:t>
            </a:r>
          </a:p>
        </p:txBody>
      </p:sp>
      <p:sp>
        <p:nvSpPr>
          <p:cNvPr id="7" name="Titre 1">
            <a:extLst>
              <a:ext uri="{FF2B5EF4-FFF2-40B4-BE49-F238E27FC236}">
                <a16:creationId xmlns:a16="http://schemas.microsoft.com/office/drawing/2014/main" id="{ABE68411-DC78-2D76-4EE0-83828C056B4F}"/>
              </a:ext>
            </a:extLst>
          </p:cNvPr>
          <p:cNvSpPr txBox="1">
            <a:spLocks/>
          </p:cNvSpPr>
          <p:nvPr/>
        </p:nvSpPr>
        <p:spPr>
          <a:xfrm>
            <a:off x="896067" y="2104383"/>
            <a:ext cx="2558716" cy="709863"/>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fr-FR" sz="4100" b="1" dirty="0">
                <a:latin typeface="Aldhabi" panose="01000000000000000000" pitchFamily="2" charset="-78"/>
                <a:cs typeface="Aldhabi" panose="01000000000000000000" pitchFamily="2" charset="-78"/>
              </a:rPr>
              <a:t>Végétation</a:t>
            </a:r>
          </a:p>
        </p:txBody>
      </p:sp>
      <p:pic>
        <p:nvPicPr>
          <p:cNvPr id="8" name="Image 7" descr="Une image contenant plante, arbre, feuille, branche&#10;&#10;Description générée automatiquement">
            <a:extLst>
              <a:ext uri="{FF2B5EF4-FFF2-40B4-BE49-F238E27FC236}">
                <a16:creationId xmlns:a16="http://schemas.microsoft.com/office/drawing/2014/main" id="{F83DB905-C167-FCC1-531D-02E09C118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55553" flipH="1">
            <a:off x="10359807" y="93817"/>
            <a:ext cx="1872252" cy="3104253"/>
          </a:xfrm>
          <a:prstGeom prst="rect">
            <a:avLst/>
          </a:prstGeom>
        </p:spPr>
      </p:pic>
    </p:spTree>
    <p:extLst>
      <p:ext uri="{BB962C8B-B14F-4D97-AF65-F5344CB8AC3E}">
        <p14:creationId xmlns:p14="http://schemas.microsoft.com/office/powerpoint/2010/main" val="2111518230"/>
      </p:ext>
    </p:extLst>
  </p:cSld>
  <p:clrMapOvr>
    <a:masterClrMapping/>
  </p:clrMapOvr>
  <p:transition spd="slow" advTm="61333">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8" fill="hold" grpId="0" nodeType="after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50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2" presetClass="entr" presetSubtype="8" fill="hold" grpId="0" nodeType="afterEffect">
                                  <p:stCondLst>
                                    <p:cond delay="50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50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additive="base">
                                        <p:cTn id="2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50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additive="base">
                                        <p:cTn id="3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50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50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50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47" fill="hold">
                            <p:stCondLst>
                              <p:cond delay="2750"/>
                            </p:stCondLst>
                            <p:childTnLst>
                              <p:par>
                                <p:cTn id="48" presetID="22" presetClass="entr" presetSubtype="1" fill="hold" nodeType="afterEffect">
                                  <p:stCondLst>
                                    <p:cond delay="500"/>
                                  </p:stCondLst>
                                  <p:childTnLst>
                                    <p:set>
                                      <p:cBhvr>
                                        <p:cTn id="49" dur="1" fill="hold">
                                          <p:stCondLst>
                                            <p:cond delay="0"/>
                                          </p:stCondLst>
                                        </p:cTn>
                                        <p:tgtEl>
                                          <p:spTgt spid="8"/>
                                        </p:tgtEl>
                                        <p:attrNameLst>
                                          <p:attrName>style.visibility</p:attrName>
                                        </p:attrNameLst>
                                      </p:cBhvr>
                                      <p:to>
                                        <p:strVal val="visible"/>
                                      </p:to>
                                    </p:set>
                                    <p:animEffect transition="in" filter="wipe(up)">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9000">
              <a:srgbClr val="92D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94ACF8-CA68-09CB-F2C1-9B0A2DCFCC26}"/>
              </a:ext>
            </a:extLst>
          </p:cNvPr>
          <p:cNvSpPr>
            <a:spLocks noGrp="1"/>
          </p:cNvSpPr>
          <p:nvPr>
            <p:ph type="ctrTitle"/>
          </p:nvPr>
        </p:nvSpPr>
        <p:spPr>
          <a:xfrm>
            <a:off x="1844265" y="1844062"/>
            <a:ext cx="8361229" cy="2098226"/>
          </a:xfrm>
        </p:spPr>
        <p:txBody>
          <a:bodyPr/>
          <a:lstStyle/>
          <a:p>
            <a:r>
              <a:rPr lang="fr-FR" sz="8000" b="1" dirty="0">
                <a:latin typeface="Aldhabi" panose="01000000000000000000" pitchFamily="2" charset="-78"/>
                <a:cs typeface="Aldhabi" panose="01000000000000000000" pitchFamily="2" charset="-78"/>
              </a:rPr>
              <a:t>inventaire</a:t>
            </a:r>
          </a:p>
        </p:txBody>
      </p:sp>
      <p:pic>
        <p:nvPicPr>
          <p:cNvPr id="9" name="Image 8" descr="Une image contenant plante, arbre, feuille, chêne&#10;&#10;Description générée automatiquement">
            <a:extLst>
              <a:ext uri="{FF2B5EF4-FFF2-40B4-BE49-F238E27FC236}">
                <a16:creationId xmlns:a16="http://schemas.microsoft.com/office/drawing/2014/main" id="{2F7EDAA0-FC73-FDE0-144C-85262599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372430" flipH="1">
            <a:off x="8396761" y="3160079"/>
            <a:ext cx="3067038" cy="3410781"/>
          </a:xfrm>
          <a:prstGeom prst="rect">
            <a:avLst/>
          </a:prstGeom>
        </p:spPr>
      </p:pic>
      <p:pic>
        <p:nvPicPr>
          <p:cNvPr id="10" name="Image 9" descr="Une image contenant plante, arbre, feuille, branche&#10;&#10;Description générée automatiquement">
            <a:extLst>
              <a:ext uri="{FF2B5EF4-FFF2-40B4-BE49-F238E27FC236}">
                <a16:creationId xmlns:a16="http://schemas.microsoft.com/office/drawing/2014/main" id="{40904873-0B6F-D465-F795-40AA3865F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5553" flipH="1">
            <a:off x="489003" y="2074993"/>
            <a:ext cx="1872252" cy="3104253"/>
          </a:xfrm>
          <a:prstGeom prst="rect">
            <a:avLst/>
          </a:prstGeom>
        </p:spPr>
      </p:pic>
      <p:pic>
        <p:nvPicPr>
          <p:cNvPr id="11" name="Image 10" descr="Une image contenant plante, arbre, feuille, branche&#10;&#10;Description générée automatiquement">
            <a:extLst>
              <a:ext uri="{FF2B5EF4-FFF2-40B4-BE49-F238E27FC236}">
                <a16:creationId xmlns:a16="http://schemas.microsoft.com/office/drawing/2014/main" id="{66862D00-82EF-DBCE-EB65-D7EC6639D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74" y="766707"/>
            <a:ext cx="1872252" cy="3104253"/>
          </a:xfrm>
          <a:prstGeom prst="rect">
            <a:avLst/>
          </a:prstGeom>
        </p:spPr>
      </p:pic>
    </p:spTree>
    <p:extLst>
      <p:ext uri="{BB962C8B-B14F-4D97-AF65-F5344CB8AC3E}">
        <p14:creationId xmlns:p14="http://schemas.microsoft.com/office/powerpoint/2010/main" val="2388387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007">
        <p15:prstTrans prst="drape"/>
      </p:transition>
    </mc:Choice>
    <mc:Fallback xmlns="">
      <p:transition spd="slow" advTm="60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1"/>
</p:tagLst>
</file>

<file path=ppt/tags/tag2.xml><?xml version="1.0" encoding="utf-8"?>
<p:tagLst xmlns:a="http://schemas.openxmlformats.org/drawingml/2006/main" xmlns:r="http://schemas.openxmlformats.org/officeDocument/2006/relationships" xmlns:p="http://schemas.openxmlformats.org/presentationml/2006/main">
  <p:tag name="TIMING" val="|46.5"/>
</p:tagLst>
</file>

<file path=ppt/tags/tag3.xml><?xml version="1.0" encoding="utf-8"?>
<p:tagLst xmlns:a="http://schemas.openxmlformats.org/drawingml/2006/main" xmlns:r="http://schemas.openxmlformats.org/officeDocument/2006/relationships" xmlns:p="http://schemas.openxmlformats.org/presentationml/2006/main">
  <p:tag name="TIMING" val="|7.1"/>
</p:tagLst>
</file>

<file path=ppt/theme/theme1.xml><?xml version="1.0" encoding="utf-8"?>
<a:theme xmlns:a="http://schemas.openxmlformats.org/drawingml/2006/main" name="Cadrage">
  <a:themeElements>
    <a:clrScheme name="Cadrage">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adrag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dra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
  <TotalTime>939</TotalTime>
  <Words>3320</Words>
  <Application>Microsoft Office PowerPoint</Application>
  <PresentationFormat>Grand écran</PresentationFormat>
  <Paragraphs>345</Paragraphs>
  <Slides>46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46</vt:i4>
      </vt:variant>
    </vt:vector>
  </HeadingPairs>
  <TitlesOfParts>
    <vt:vector size="51" baseType="lpstr">
      <vt:lpstr>Aldhabi</vt:lpstr>
      <vt:lpstr>Calibri</vt:lpstr>
      <vt:lpstr>Franklin Gothic Book</vt:lpstr>
      <vt:lpstr>Wingdings</vt:lpstr>
      <vt:lpstr>Cadrage</vt:lpstr>
      <vt:lpstr>LE BOSQUET DE L’ECOLE MATERNELLE</vt:lpstr>
      <vt:lpstr>« Si, marchant dans la forêt,  tu rencontres deux fois le même arbre,  c'est que tu es perdu »  </vt:lpstr>
      <vt:lpstr>OBJECTIFS</vt:lpstr>
      <vt:lpstr>Localisation et surface</vt:lpstr>
      <vt:lpstr>Présentation PowerPoint</vt:lpstr>
      <vt:lpstr>Présentation PowerPoint</vt:lpstr>
      <vt:lpstr>Présentation PowerPoint</vt:lpstr>
      <vt:lpstr>Pression humaine et fréquentation</vt:lpstr>
      <vt:lpstr>inventaire</vt:lpstr>
      <vt:lpstr>Inventaire pied à pied par essence</vt:lpstr>
      <vt:lpstr>Présentation PowerPoint</vt:lpstr>
      <vt:lpstr>Présentation PowerPoint</vt:lpstr>
      <vt:lpstr>Le Charme</vt:lpstr>
      <vt:lpstr>Le Chêne</vt:lpstr>
      <vt:lpstr>Nombre et densité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REALISATion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BOSQUET DE L’ECOLE MATERNELLE</dc:title>
  <dc:creator>Aurélie de Munico</dc:creator>
  <cp:lastModifiedBy>Bertranet Regis</cp:lastModifiedBy>
  <cp:revision>10</cp:revision>
  <dcterms:created xsi:type="dcterms:W3CDTF">2024-01-14T15:42:24Z</dcterms:created>
  <dcterms:modified xsi:type="dcterms:W3CDTF">2025-03-26T18:03:54Z</dcterms:modified>
</cp:coreProperties>
</file>